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83"/>
  </p:notesMasterIdLst>
  <p:sldIdLst>
    <p:sldId id="396" r:id="rId5"/>
    <p:sldId id="258" r:id="rId6"/>
    <p:sldId id="261" r:id="rId7"/>
    <p:sldId id="397" r:id="rId8"/>
    <p:sldId id="398" r:id="rId9"/>
    <p:sldId id="399" r:id="rId10"/>
    <p:sldId id="400" r:id="rId11"/>
    <p:sldId id="401" r:id="rId12"/>
    <p:sldId id="402" r:id="rId13"/>
    <p:sldId id="329" r:id="rId14"/>
    <p:sldId id="297" r:id="rId15"/>
    <p:sldId id="356" r:id="rId16"/>
    <p:sldId id="357" r:id="rId17"/>
    <p:sldId id="358" r:id="rId18"/>
    <p:sldId id="359" r:id="rId19"/>
    <p:sldId id="360" r:id="rId20"/>
    <p:sldId id="361" r:id="rId21"/>
    <p:sldId id="362" r:id="rId22"/>
    <p:sldId id="363" r:id="rId23"/>
    <p:sldId id="364" r:id="rId24"/>
    <p:sldId id="365" r:id="rId25"/>
    <p:sldId id="366" r:id="rId26"/>
    <p:sldId id="367" r:id="rId27"/>
    <p:sldId id="368" r:id="rId28"/>
    <p:sldId id="330" r:id="rId29"/>
    <p:sldId id="369" r:id="rId30"/>
    <p:sldId id="370" r:id="rId31"/>
    <p:sldId id="371" r:id="rId32"/>
    <p:sldId id="372" r:id="rId33"/>
    <p:sldId id="331" r:id="rId34"/>
    <p:sldId id="373" r:id="rId35"/>
    <p:sldId id="374" r:id="rId36"/>
    <p:sldId id="375" r:id="rId37"/>
    <p:sldId id="376" r:id="rId38"/>
    <p:sldId id="377" r:id="rId39"/>
    <p:sldId id="378" r:id="rId40"/>
    <p:sldId id="332" r:id="rId41"/>
    <p:sldId id="379" r:id="rId42"/>
    <p:sldId id="380" r:id="rId43"/>
    <p:sldId id="333" r:id="rId44"/>
    <p:sldId id="381" r:id="rId45"/>
    <p:sldId id="382" r:id="rId46"/>
    <p:sldId id="383" r:id="rId47"/>
    <p:sldId id="384" r:id="rId48"/>
    <p:sldId id="385" r:id="rId49"/>
    <p:sldId id="386" r:id="rId50"/>
    <p:sldId id="335" r:id="rId51"/>
    <p:sldId id="387" r:id="rId52"/>
    <p:sldId id="388" r:id="rId53"/>
    <p:sldId id="389" r:id="rId54"/>
    <p:sldId id="390" r:id="rId55"/>
    <p:sldId id="391" r:id="rId56"/>
    <p:sldId id="392" r:id="rId57"/>
    <p:sldId id="393" r:id="rId58"/>
    <p:sldId id="394" r:id="rId59"/>
    <p:sldId id="334" r:id="rId60"/>
    <p:sldId id="354" r:id="rId61"/>
    <p:sldId id="355" r:id="rId62"/>
    <p:sldId id="336" r:id="rId63"/>
    <p:sldId id="352" r:id="rId64"/>
    <p:sldId id="353" r:id="rId65"/>
    <p:sldId id="337" r:id="rId66"/>
    <p:sldId id="349" r:id="rId67"/>
    <p:sldId id="350" r:id="rId68"/>
    <p:sldId id="351" r:id="rId69"/>
    <p:sldId id="338" r:id="rId70"/>
    <p:sldId id="345" r:id="rId71"/>
    <p:sldId id="346" r:id="rId72"/>
    <p:sldId id="347" r:id="rId73"/>
    <p:sldId id="348" r:id="rId74"/>
    <p:sldId id="339" r:id="rId75"/>
    <p:sldId id="343" r:id="rId76"/>
    <p:sldId id="344" r:id="rId77"/>
    <p:sldId id="340" r:id="rId78"/>
    <p:sldId id="341" r:id="rId79"/>
    <p:sldId id="342" r:id="rId80"/>
    <p:sldId id="395" r:id="rId81"/>
    <p:sldId id="263"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4253"/>
    <a:srgbClr val="A2BD3D"/>
    <a:srgbClr val="950082"/>
    <a:srgbClr val="00519F"/>
    <a:srgbClr val="2366AC"/>
    <a:srgbClr val="071C31"/>
    <a:srgbClr val="1E63A4"/>
    <a:srgbClr val="1941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ABFCF23-3B69-468F-B69F-88F6DE6A72F2}" styleName="Estilo medio 1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67" autoAdjust="0"/>
    <p:restoredTop sz="95872"/>
  </p:normalViewPr>
  <p:slideViewPr>
    <p:cSldViewPr snapToGrid="0" snapToObjects="1">
      <p:cViewPr varScale="1">
        <p:scale>
          <a:sx n="73" d="100"/>
          <a:sy n="73" d="100"/>
        </p:scale>
        <p:origin x="216" y="134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D67347-1528-4B71-A3B4-60AE3CC3B26E}" type="datetimeFigureOut">
              <a:rPr lang="es-ES" smtClean="0"/>
              <a:t>2/7/25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93FE8A-32F3-4A07-B027-8FFB8EFFA2CE}" type="slidenum">
              <a:rPr lang="es-ES" smtClean="0"/>
              <a:t>‹Nº›</a:t>
            </a:fld>
            <a:endParaRPr lang="es-ES"/>
          </a:p>
        </p:txBody>
      </p:sp>
    </p:spTree>
    <p:extLst>
      <p:ext uri="{BB962C8B-B14F-4D97-AF65-F5344CB8AC3E}">
        <p14:creationId xmlns:p14="http://schemas.microsoft.com/office/powerpoint/2010/main" val="2535868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4070718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608980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936188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30128608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3778602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8335363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27362752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16147708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526453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41171205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1275295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11766079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38121552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8724874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16388909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893290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36903540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40665865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16307937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18334290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4230375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1048540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24666314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29614635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14148901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16522631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7415862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3365352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37102179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7157972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41968314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24565877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3095917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16473985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18569579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12758739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40282478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8210844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10687495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37512839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29752047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5647204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28282898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3458050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17322444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5026741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24359306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12911396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37288717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23478993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16324319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29059253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11872227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25270979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847275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926903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296400259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42549535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13755768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32449584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39054643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13731989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41997901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9968149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3504288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3051443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427157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Tree>
    <p:extLst>
      <p:ext uri="{BB962C8B-B14F-4D97-AF65-F5344CB8AC3E}">
        <p14:creationId xmlns:p14="http://schemas.microsoft.com/office/powerpoint/2010/main" val="1202559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295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B91B415-E036-E74C-8B07-82BBED3122B1}"/>
              </a:ext>
            </a:extLst>
          </p:cNvPr>
          <p:cNvSpPr/>
          <p:nvPr userDrawn="1"/>
        </p:nvSpPr>
        <p:spPr>
          <a:xfrm>
            <a:off x="0" y="0"/>
            <a:ext cx="4165600" cy="6858000"/>
          </a:xfrm>
          <a:prstGeom prst="rect">
            <a:avLst/>
          </a:prstGeom>
          <a:solidFill>
            <a:srgbClr val="1941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321C7EE-653E-EF45-8202-86D7B89CD111}"/>
              </a:ext>
            </a:extLst>
          </p:cNvPr>
          <p:cNvSpPr/>
          <p:nvPr userDrawn="1"/>
        </p:nvSpPr>
        <p:spPr>
          <a:xfrm>
            <a:off x="1" y="0"/>
            <a:ext cx="578224"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0E59B7EE-04F2-5A4C-8122-0C7079FFA77D}"/>
              </a:ext>
            </a:extLst>
          </p:cNvPr>
          <p:cNvSpPr>
            <a:spLocks noGrp="1"/>
          </p:cNvSpPr>
          <p:nvPr>
            <p:ph type="pic" sz="quarter" idx="10"/>
          </p:nvPr>
        </p:nvSpPr>
        <p:spPr>
          <a:xfrm>
            <a:off x="0" y="1363363"/>
            <a:ext cx="4889500" cy="4377797"/>
          </a:xfrm>
          <a:custGeom>
            <a:avLst/>
            <a:gdLst>
              <a:gd name="connsiteX0" fmla="*/ 1625600 w 4889500"/>
              <a:gd name="connsiteY0" fmla="*/ 0 h 4377797"/>
              <a:gd name="connsiteX1" fmla="*/ 4889500 w 4889500"/>
              <a:gd name="connsiteY1" fmla="*/ 0 h 4377797"/>
              <a:gd name="connsiteX2" fmla="*/ 4889500 w 4889500"/>
              <a:gd name="connsiteY2" fmla="*/ 4377797 h 4377797"/>
              <a:gd name="connsiteX3" fmla="*/ 1625600 w 4889500"/>
              <a:gd name="connsiteY3" fmla="*/ 4377797 h 4377797"/>
              <a:gd name="connsiteX4" fmla="*/ 0 w 4889500"/>
              <a:gd name="connsiteY4" fmla="*/ 0 h 4377797"/>
              <a:gd name="connsiteX5" fmla="*/ 1511300 w 4889500"/>
              <a:gd name="connsiteY5" fmla="*/ 0 h 4377797"/>
              <a:gd name="connsiteX6" fmla="*/ 1511300 w 4889500"/>
              <a:gd name="connsiteY6" fmla="*/ 4377797 h 4377797"/>
              <a:gd name="connsiteX7" fmla="*/ 0 w 4889500"/>
              <a:gd name="connsiteY7" fmla="*/ 4377797 h 4377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89500" h="4377797">
                <a:moveTo>
                  <a:pt x="1625600" y="0"/>
                </a:moveTo>
                <a:lnTo>
                  <a:pt x="4889500" y="0"/>
                </a:lnTo>
                <a:lnTo>
                  <a:pt x="4889500" y="4377797"/>
                </a:lnTo>
                <a:lnTo>
                  <a:pt x="1625600" y="4377797"/>
                </a:lnTo>
                <a:close/>
                <a:moveTo>
                  <a:pt x="0" y="0"/>
                </a:moveTo>
                <a:lnTo>
                  <a:pt x="1511300" y="0"/>
                </a:lnTo>
                <a:lnTo>
                  <a:pt x="1511300" y="4377797"/>
                </a:lnTo>
                <a:lnTo>
                  <a:pt x="0" y="4377797"/>
                </a:lnTo>
                <a:close/>
              </a:path>
            </a:pathLst>
          </a:custGeom>
          <a:pattFill prst="pct5">
            <a:fgClr>
              <a:srgbClr val="FF0000"/>
            </a:fgClr>
            <a:bgClr>
              <a:schemeClr val="bg1"/>
            </a:bgClr>
          </a:pattFill>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1693122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A7555A0-C2C3-D94B-84EF-BC4AADA041B0}"/>
              </a:ext>
            </a:extLst>
          </p:cNvPr>
          <p:cNvSpPr>
            <a:spLocks noGrp="1"/>
          </p:cNvSpPr>
          <p:nvPr>
            <p:ph type="pic" sz="quarter" idx="10"/>
          </p:nvPr>
        </p:nvSpPr>
        <p:spPr>
          <a:xfrm>
            <a:off x="1344603" y="2889578"/>
            <a:ext cx="2187594" cy="2187594"/>
          </a:xfrm>
          <a:custGeom>
            <a:avLst/>
            <a:gdLst>
              <a:gd name="connsiteX0" fmla="*/ 0 w 2187594"/>
              <a:gd name="connsiteY0" fmla="*/ 0 h 2187594"/>
              <a:gd name="connsiteX1" fmla="*/ 2187594 w 2187594"/>
              <a:gd name="connsiteY1" fmla="*/ 0 h 2187594"/>
              <a:gd name="connsiteX2" fmla="*/ 2187594 w 2187594"/>
              <a:gd name="connsiteY2" fmla="*/ 2187594 h 2187594"/>
              <a:gd name="connsiteX3" fmla="*/ 0 w 2187594"/>
              <a:gd name="connsiteY3" fmla="*/ 2187594 h 2187594"/>
            </a:gdLst>
            <a:ahLst/>
            <a:cxnLst>
              <a:cxn ang="0">
                <a:pos x="connsiteX0" y="connsiteY0"/>
              </a:cxn>
              <a:cxn ang="0">
                <a:pos x="connsiteX1" y="connsiteY1"/>
              </a:cxn>
              <a:cxn ang="0">
                <a:pos x="connsiteX2" y="connsiteY2"/>
              </a:cxn>
              <a:cxn ang="0">
                <a:pos x="connsiteX3" y="connsiteY3"/>
              </a:cxn>
            </a:cxnLst>
            <a:rect l="l" t="t" r="r" b="b"/>
            <a:pathLst>
              <a:path w="2187594" h="2187594">
                <a:moveTo>
                  <a:pt x="0" y="0"/>
                </a:moveTo>
                <a:lnTo>
                  <a:pt x="2187594" y="0"/>
                </a:lnTo>
                <a:lnTo>
                  <a:pt x="2187594" y="2187594"/>
                </a:lnTo>
                <a:lnTo>
                  <a:pt x="0" y="2187594"/>
                </a:lnTo>
                <a:close/>
              </a:path>
            </a:pathLst>
          </a:custGeom>
          <a:pattFill prst="pct5">
            <a:fgClr>
              <a:srgbClr val="FF0000"/>
            </a:fgClr>
            <a:bgClr>
              <a:schemeClr val="bg1"/>
            </a:bgClr>
          </a:pattFill>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
        <p:nvSpPr>
          <p:cNvPr id="11" name="Picture Placeholder 10">
            <a:extLst>
              <a:ext uri="{FF2B5EF4-FFF2-40B4-BE49-F238E27FC236}">
                <a16:creationId xmlns:a16="http://schemas.microsoft.com/office/drawing/2014/main" id="{147CAEE4-098F-A64D-90C1-8723EFC94571}"/>
              </a:ext>
            </a:extLst>
          </p:cNvPr>
          <p:cNvSpPr>
            <a:spLocks noGrp="1"/>
          </p:cNvSpPr>
          <p:nvPr>
            <p:ph type="pic" sz="quarter" idx="11"/>
          </p:nvPr>
        </p:nvSpPr>
        <p:spPr>
          <a:xfrm>
            <a:off x="5002203" y="2889578"/>
            <a:ext cx="2187594" cy="2187594"/>
          </a:xfrm>
          <a:custGeom>
            <a:avLst/>
            <a:gdLst>
              <a:gd name="connsiteX0" fmla="*/ 0 w 2187594"/>
              <a:gd name="connsiteY0" fmla="*/ 0 h 2187594"/>
              <a:gd name="connsiteX1" fmla="*/ 2187594 w 2187594"/>
              <a:gd name="connsiteY1" fmla="*/ 0 h 2187594"/>
              <a:gd name="connsiteX2" fmla="*/ 2187594 w 2187594"/>
              <a:gd name="connsiteY2" fmla="*/ 2187594 h 2187594"/>
              <a:gd name="connsiteX3" fmla="*/ 0 w 2187594"/>
              <a:gd name="connsiteY3" fmla="*/ 2187594 h 2187594"/>
            </a:gdLst>
            <a:ahLst/>
            <a:cxnLst>
              <a:cxn ang="0">
                <a:pos x="connsiteX0" y="connsiteY0"/>
              </a:cxn>
              <a:cxn ang="0">
                <a:pos x="connsiteX1" y="connsiteY1"/>
              </a:cxn>
              <a:cxn ang="0">
                <a:pos x="connsiteX2" y="connsiteY2"/>
              </a:cxn>
              <a:cxn ang="0">
                <a:pos x="connsiteX3" y="connsiteY3"/>
              </a:cxn>
            </a:cxnLst>
            <a:rect l="l" t="t" r="r" b="b"/>
            <a:pathLst>
              <a:path w="2187594" h="2187594">
                <a:moveTo>
                  <a:pt x="0" y="0"/>
                </a:moveTo>
                <a:lnTo>
                  <a:pt x="2187594" y="0"/>
                </a:lnTo>
                <a:lnTo>
                  <a:pt x="2187594" y="2187594"/>
                </a:lnTo>
                <a:lnTo>
                  <a:pt x="0" y="2187594"/>
                </a:lnTo>
                <a:close/>
              </a:path>
            </a:pathLst>
          </a:custGeom>
          <a:pattFill prst="pct5">
            <a:fgClr>
              <a:srgbClr val="FF0000"/>
            </a:fgClr>
            <a:bgClr>
              <a:schemeClr val="bg1"/>
            </a:bgClr>
          </a:pattFill>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
        <p:nvSpPr>
          <p:cNvPr id="12" name="Picture Placeholder 11">
            <a:extLst>
              <a:ext uri="{FF2B5EF4-FFF2-40B4-BE49-F238E27FC236}">
                <a16:creationId xmlns:a16="http://schemas.microsoft.com/office/drawing/2014/main" id="{AC26D7E2-2D84-E74B-A570-2CDB1B172B45}"/>
              </a:ext>
            </a:extLst>
          </p:cNvPr>
          <p:cNvSpPr>
            <a:spLocks noGrp="1"/>
          </p:cNvSpPr>
          <p:nvPr>
            <p:ph type="pic" sz="quarter" idx="12"/>
          </p:nvPr>
        </p:nvSpPr>
        <p:spPr>
          <a:xfrm>
            <a:off x="8659803" y="2889578"/>
            <a:ext cx="2187594" cy="2187594"/>
          </a:xfrm>
          <a:custGeom>
            <a:avLst/>
            <a:gdLst>
              <a:gd name="connsiteX0" fmla="*/ 0 w 2187594"/>
              <a:gd name="connsiteY0" fmla="*/ 0 h 2187594"/>
              <a:gd name="connsiteX1" fmla="*/ 2187594 w 2187594"/>
              <a:gd name="connsiteY1" fmla="*/ 0 h 2187594"/>
              <a:gd name="connsiteX2" fmla="*/ 2187594 w 2187594"/>
              <a:gd name="connsiteY2" fmla="*/ 2187594 h 2187594"/>
              <a:gd name="connsiteX3" fmla="*/ 0 w 2187594"/>
              <a:gd name="connsiteY3" fmla="*/ 2187594 h 2187594"/>
            </a:gdLst>
            <a:ahLst/>
            <a:cxnLst>
              <a:cxn ang="0">
                <a:pos x="connsiteX0" y="connsiteY0"/>
              </a:cxn>
              <a:cxn ang="0">
                <a:pos x="connsiteX1" y="connsiteY1"/>
              </a:cxn>
              <a:cxn ang="0">
                <a:pos x="connsiteX2" y="connsiteY2"/>
              </a:cxn>
              <a:cxn ang="0">
                <a:pos x="connsiteX3" y="connsiteY3"/>
              </a:cxn>
            </a:cxnLst>
            <a:rect l="l" t="t" r="r" b="b"/>
            <a:pathLst>
              <a:path w="2187594" h="2187594">
                <a:moveTo>
                  <a:pt x="0" y="0"/>
                </a:moveTo>
                <a:lnTo>
                  <a:pt x="2187594" y="0"/>
                </a:lnTo>
                <a:lnTo>
                  <a:pt x="2187594" y="2187594"/>
                </a:lnTo>
                <a:lnTo>
                  <a:pt x="0" y="2187594"/>
                </a:lnTo>
                <a:close/>
              </a:path>
            </a:pathLst>
          </a:custGeom>
          <a:pattFill prst="pct5">
            <a:fgClr>
              <a:srgbClr val="FF0000"/>
            </a:fgClr>
            <a:bgClr>
              <a:schemeClr val="bg1"/>
            </a:bgClr>
          </a:pattFill>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3081717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DCC1212-C2C2-D240-BA75-735B168D3E30}"/>
              </a:ext>
            </a:extLst>
          </p:cNvPr>
          <p:cNvSpPr>
            <a:spLocks noGrp="1"/>
          </p:cNvSpPr>
          <p:nvPr>
            <p:ph type="pic" sz="quarter" idx="11"/>
          </p:nvPr>
        </p:nvSpPr>
        <p:spPr>
          <a:xfrm>
            <a:off x="6449568" y="0"/>
            <a:ext cx="4535682" cy="5583935"/>
          </a:xfrm>
          <a:custGeom>
            <a:avLst/>
            <a:gdLst>
              <a:gd name="connsiteX0" fmla="*/ 0 w 4535682"/>
              <a:gd name="connsiteY0" fmla="*/ 0 h 5583935"/>
              <a:gd name="connsiteX1" fmla="*/ 4535682 w 4535682"/>
              <a:gd name="connsiteY1" fmla="*/ 0 h 5583935"/>
              <a:gd name="connsiteX2" fmla="*/ 4535682 w 4535682"/>
              <a:gd name="connsiteY2" fmla="*/ 5583935 h 5583935"/>
              <a:gd name="connsiteX3" fmla="*/ 0 w 4535682"/>
              <a:gd name="connsiteY3" fmla="*/ 5583935 h 5583935"/>
            </a:gdLst>
            <a:ahLst/>
            <a:cxnLst>
              <a:cxn ang="0">
                <a:pos x="connsiteX0" y="connsiteY0"/>
              </a:cxn>
              <a:cxn ang="0">
                <a:pos x="connsiteX1" y="connsiteY1"/>
              </a:cxn>
              <a:cxn ang="0">
                <a:pos x="connsiteX2" y="connsiteY2"/>
              </a:cxn>
              <a:cxn ang="0">
                <a:pos x="connsiteX3" y="connsiteY3"/>
              </a:cxn>
            </a:cxnLst>
            <a:rect l="l" t="t" r="r" b="b"/>
            <a:pathLst>
              <a:path w="4535682" h="5583935">
                <a:moveTo>
                  <a:pt x="0" y="0"/>
                </a:moveTo>
                <a:lnTo>
                  <a:pt x="4535682" y="0"/>
                </a:lnTo>
                <a:lnTo>
                  <a:pt x="4535682" y="5583935"/>
                </a:lnTo>
                <a:lnTo>
                  <a:pt x="0" y="5583935"/>
                </a:lnTo>
                <a:close/>
              </a:path>
            </a:pathLst>
          </a:custGeom>
          <a:pattFill prst="pct5">
            <a:fgClr>
              <a:srgbClr val="FF0000"/>
            </a:fgClr>
            <a:bgClr>
              <a:schemeClr val="bg1"/>
            </a:bgClr>
          </a:pattFill>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30780828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CF0FBAE-E3A5-8A44-BA6F-E3A187970F06}"/>
              </a:ext>
            </a:extLst>
          </p:cNvPr>
          <p:cNvSpPr/>
          <p:nvPr userDrawn="1"/>
        </p:nvSpPr>
        <p:spPr>
          <a:xfrm>
            <a:off x="0" y="4169948"/>
            <a:ext cx="12192000" cy="26880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C2CF8954-FEA2-8347-9506-C4E68B404052}"/>
              </a:ext>
            </a:extLst>
          </p:cNvPr>
          <p:cNvSpPr>
            <a:spLocks noGrp="1"/>
          </p:cNvSpPr>
          <p:nvPr>
            <p:ph type="pic" sz="quarter" idx="12"/>
          </p:nvPr>
        </p:nvSpPr>
        <p:spPr>
          <a:xfrm>
            <a:off x="3218688" y="2920126"/>
            <a:ext cx="2670048" cy="2688052"/>
          </a:xfrm>
          <a:custGeom>
            <a:avLst/>
            <a:gdLst>
              <a:gd name="connsiteX0" fmla="*/ 0 w 2670048"/>
              <a:gd name="connsiteY0" fmla="*/ 0 h 2688052"/>
              <a:gd name="connsiteX1" fmla="*/ 2670048 w 2670048"/>
              <a:gd name="connsiteY1" fmla="*/ 0 h 2688052"/>
              <a:gd name="connsiteX2" fmla="*/ 2670048 w 2670048"/>
              <a:gd name="connsiteY2" fmla="*/ 2688052 h 2688052"/>
              <a:gd name="connsiteX3" fmla="*/ 0 w 2670048"/>
              <a:gd name="connsiteY3" fmla="*/ 2688052 h 2688052"/>
            </a:gdLst>
            <a:ahLst/>
            <a:cxnLst>
              <a:cxn ang="0">
                <a:pos x="connsiteX0" y="connsiteY0"/>
              </a:cxn>
              <a:cxn ang="0">
                <a:pos x="connsiteX1" y="connsiteY1"/>
              </a:cxn>
              <a:cxn ang="0">
                <a:pos x="connsiteX2" y="connsiteY2"/>
              </a:cxn>
              <a:cxn ang="0">
                <a:pos x="connsiteX3" y="connsiteY3"/>
              </a:cxn>
            </a:cxnLst>
            <a:rect l="l" t="t" r="r" b="b"/>
            <a:pathLst>
              <a:path w="2670048" h="2688052">
                <a:moveTo>
                  <a:pt x="0" y="0"/>
                </a:moveTo>
                <a:lnTo>
                  <a:pt x="2670048" y="0"/>
                </a:lnTo>
                <a:lnTo>
                  <a:pt x="2670048" y="2688052"/>
                </a:lnTo>
                <a:lnTo>
                  <a:pt x="0" y="2688052"/>
                </a:lnTo>
                <a:close/>
              </a:path>
            </a:pathLst>
          </a:custGeom>
          <a:pattFill prst="pct5">
            <a:fgClr>
              <a:srgbClr val="FF0000"/>
            </a:fgClr>
            <a:bgClr>
              <a:schemeClr val="bg1"/>
            </a:bgClr>
          </a:pattFill>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
        <p:nvSpPr>
          <p:cNvPr id="8" name="Picture Placeholder 7">
            <a:extLst>
              <a:ext uri="{FF2B5EF4-FFF2-40B4-BE49-F238E27FC236}">
                <a16:creationId xmlns:a16="http://schemas.microsoft.com/office/drawing/2014/main" id="{0AD80898-2BB2-284F-8D58-DF9683634D37}"/>
              </a:ext>
            </a:extLst>
          </p:cNvPr>
          <p:cNvSpPr>
            <a:spLocks noGrp="1"/>
          </p:cNvSpPr>
          <p:nvPr>
            <p:ph type="pic" sz="quarter" idx="11"/>
          </p:nvPr>
        </p:nvSpPr>
        <p:spPr>
          <a:xfrm>
            <a:off x="9521952" y="2920126"/>
            <a:ext cx="2670048" cy="2688052"/>
          </a:xfrm>
          <a:custGeom>
            <a:avLst/>
            <a:gdLst>
              <a:gd name="connsiteX0" fmla="*/ 0 w 2670048"/>
              <a:gd name="connsiteY0" fmla="*/ 0 h 2688052"/>
              <a:gd name="connsiteX1" fmla="*/ 2670048 w 2670048"/>
              <a:gd name="connsiteY1" fmla="*/ 0 h 2688052"/>
              <a:gd name="connsiteX2" fmla="*/ 2670048 w 2670048"/>
              <a:gd name="connsiteY2" fmla="*/ 2688052 h 2688052"/>
              <a:gd name="connsiteX3" fmla="*/ 0 w 2670048"/>
              <a:gd name="connsiteY3" fmla="*/ 2688052 h 2688052"/>
            </a:gdLst>
            <a:ahLst/>
            <a:cxnLst>
              <a:cxn ang="0">
                <a:pos x="connsiteX0" y="connsiteY0"/>
              </a:cxn>
              <a:cxn ang="0">
                <a:pos x="connsiteX1" y="connsiteY1"/>
              </a:cxn>
              <a:cxn ang="0">
                <a:pos x="connsiteX2" y="connsiteY2"/>
              </a:cxn>
              <a:cxn ang="0">
                <a:pos x="connsiteX3" y="connsiteY3"/>
              </a:cxn>
            </a:cxnLst>
            <a:rect l="l" t="t" r="r" b="b"/>
            <a:pathLst>
              <a:path w="2670048" h="2688052">
                <a:moveTo>
                  <a:pt x="0" y="0"/>
                </a:moveTo>
                <a:lnTo>
                  <a:pt x="2670048" y="0"/>
                </a:lnTo>
                <a:lnTo>
                  <a:pt x="2670048" y="2688052"/>
                </a:lnTo>
                <a:lnTo>
                  <a:pt x="0" y="2688052"/>
                </a:lnTo>
                <a:close/>
              </a:path>
            </a:pathLst>
          </a:custGeom>
          <a:pattFill prst="pct5">
            <a:fgClr>
              <a:srgbClr val="FF0000"/>
            </a:fgClr>
            <a:bgClr>
              <a:schemeClr val="bg1"/>
            </a:bgClr>
          </a:pattFill>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4648301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DFA17BA-50FA-0144-BCDD-D281ACD279BC}"/>
              </a:ext>
            </a:extLst>
          </p:cNvPr>
          <p:cNvSpPr/>
          <p:nvPr userDrawn="1"/>
        </p:nvSpPr>
        <p:spPr>
          <a:xfrm>
            <a:off x="0" y="3102015"/>
            <a:ext cx="12192000" cy="37559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7245F54B-D84E-8A43-B273-D17B850D0D9A}"/>
              </a:ext>
            </a:extLst>
          </p:cNvPr>
          <p:cNvSpPr>
            <a:spLocks noGrp="1"/>
          </p:cNvSpPr>
          <p:nvPr>
            <p:ph type="pic" sz="quarter" idx="13"/>
          </p:nvPr>
        </p:nvSpPr>
        <p:spPr>
          <a:xfrm>
            <a:off x="6396899" y="2277100"/>
            <a:ext cx="2179675" cy="2179675"/>
          </a:xfrm>
          <a:custGeom>
            <a:avLst/>
            <a:gdLst>
              <a:gd name="connsiteX0" fmla="*/ 0 w 2179675"/>
              <a:gd name="connsiteY0" fmla="*/ 0 h 2179675"/>
              <a:gd name="connsiteX1" fmla="*/ 2179675 w 2179675"/>
              <a:gd name="connsiteY1" fmla="*/ 0 h 2179675"/>
              <a:gd name="connsiteX2" fmla="*/ 2179675 w 2179675"/>
              <a:gd name="connsiteY2" fmla="*/ 2179675 h 2179675"/>
              <a:gd name="connsiteX3" fmla="*/ 0 w 2179675"/>
              <a:gd name="connsiteY3" fmla="*/ 2179675 h 2179675"/>
            </a:gdLst>
            <a:ahLst/>
            <a:cxnLst>
              <a:cxn ang="0">
                <a:pos x="connsiteX0" y="connsiteY0"/>
              </a:cxn>
              <a:cxn ang="0">
                <a:pos x="connsiteX1" y="connsiteY1"/>
              </a:cxn>
              <a:cxn ang="0">
                <a:pos x="connsiteX2" y="connsiteY2"/>
              </a:cxn>
              <a:cxn ang="0">
                <a:pos x="connsiteX3" y="connsiteY3"/>
              </a:cxn>
            </a:cxnLst>
            <a:rect l="l" t="t" r="r" b="b"/>
            <a:pathLst>
              <a:path w="2179675" h="2179675">
                <a:moveTo>
                  <a:pt x="0" y="0"/>
                </a:moveTo>
                <a:lnTo>
                  <a:pt x="2179675" y="0"/>
                </a:lnTo>
                <a:lnTo>
                  <a:pt x="2179675" y="2179675"/>
                </a:lnTo>
                <a:lnTo>
                  <a:pt x="0" y="2179675"/>
                </a:lnTo>
                <a:close/>
              </a:path>
            </a:pathLst>
          </a:custGeom>
          <a:pattFill prst="pct5">
            <a:fgClr>
              <a:srgbClr val="FF0000"/>
            </a:fgClr>
            <a:bgClr>
              <a:schemeClr val="bg1"/>
            </a:bgClr>
          </a:pattFill>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
        <p:nvSpPr>
          <p:cNvPr id="15" name="Picture Placeholder 14">
            <a:extLst>
              <a:ext uri="{FF2B5EF4-FFF2-40B4-BE49-F238E27FC236}">
                <a16:creationId xmlns:a16="http://schemas.microsoft.com/office/drawing/2014/main" id="{68ED9B84-B6B8-0449-8EE1-EA19FA1490A0}"/>
              </a:ext>
            </a:extLst>
          </p:cNvPr>
          <p:cNvSpPr>
            <a:spLocks noGrp="1"/>
          </p:cNvSpPr>
          <p:nvPr>
            <p:ph type="pic" sz="quarter" idx="14"/>
          </p:nvPr>
        </p:nvSpPr>
        <p:spPr>
          <a:xfrm>
            <a:off x="9181211" y="2277100"/>
            <a:ext cx="2179675" cy="2179675"/>
          </a:xfrm>
          <a:custGeom>
            <a:avLst/>
            <a:gdLst>
              <a:gd name="connsiteX0" fmla="*/ 0 w 2179675"/>
              <a:gd name="connsiteY0" fmla="*/ 0 h 2179675"/>
              <a:gd name="connsiteX1" fmla="*/ 2179675 w 2179675"/>
              <a:gd name="connsiteY1" fmla="*/ 0 h 2179675"/>
              <a:gd name="connsiteX2" fmla="*/ 2179675 w 2179675"/>
              <a:gd name="connsiteY2" fmla="*/ 2179675 h 2179675"/>
              <a:gd name="connsiteX3" fmla="*/ 0 w 2179675"/>
              <a:gd name="connsiteY3" fmla="*/ 2179675 h 2179675"/>
            </a:gdLst>
            <a:ahLst/>
            <a:cxnLst>
              <a:cxn ang="0">
                <a:pos x="connsiteX0" y="connsiteY0"/>
              </a:cxn>
              <a:cxn ang="0">
                <a:pos x="connsiteX1" y="connsiteY1"/>
              </a:cxn>
              <a:cxn ang="0">
                <a:pos x="connsiteX2" y="connsiteY2"/>
              </a:cxn>
              <a:cxn ang="0">
                <a:pos x="connsiteX3" y="connsiteY3"/>
              </a:cxn>
            </a:cxnLst>
            <a:rect l="l" t="t" r="r" b="b"/>
            <a:pathLst>
              <a:path w="2179675" h="2179675">
                <a:moveTo>
                  <a:pt x="0" y="0"/>
                </a:moveTo>
                <a:lnTo>
                  <a:pt x="2179675" y="0"/>
                </a:lnTo>
                <a:lnTo>
                  <a:pt x="2179675" y="2179675"/>
                </a:lnTo>
                <a:lnTo>
                  <a:pt x="0" y="2179675"/>
                </a:lnTo>
                <a:close/>
              </a:path>
            </a:pathLst>
          </a:custGeom>
          <a:pattFill prst="pct5">
            <a:fgClr>
              <a:srgbClr val="FF0000"/>
            </a:fgClr>
            <a:bgClr>
              <a:schemeClr val="bg1"/>
            </a:bgClr>
          </a:pattFill>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
        <p:nvSpPr>
          <p:cNvPr id="12" name="Picture Placeholder 11">
            <a:extLst>
              <a:ext uri="{FF2B5EF4-FFF2-40B4-BE49-F238E27FC236}">
                <a16:creationId xmlns:a16="http://schemas.microsoft.com/office/drawing/2014/main" id="{05D6BE75-B099-A84A-B172-C97DB52FB999}"/>
              </a:ext>
            </a:extLst>
          </p:cNvPr>
          <p:cNvSpPr>
            <a:spLocks noGrp="1"/>
          </p:cNvSpPr>
          <p:nvPr>
            <p:ph type="pic" sz="quarter" idx="12"/>
          </p:nvPr>
        </p:nvSpPr>
        <p:spPr>
          <a:xfrm>
            <a:off x="831116" y="2277100"/>
            <a:ext cx="2179675" cy="2179675"/>
          </a:xfrm>
          <a:custGeom>
            <a:avLst/>
            <a:gdLst>
              <a:gd name="connsiteX0" fmla="*/ 0 w 2179675"/>
              <a:gd name="connsiteY0" fmla="*/ 0 h 2179675"/>
              <a:gd name="connsiteX1" fmla="*/ 2179675 w 2179675"/>
              <a:gd name="connsiteY1" fmla="*/ 0 h 2179675"/>
              <a:gd name="connsiteX2" fmla="*/ 2179675 w 2179675"/>
              <a:gd name="connsiteY2" fmla="*/ 2179675 h 2179675"/>
              <a:gd name="connsiteX3" fmla="*/ 0 w 2179675"/>
              <a:gd name="connsiteY3" fmla="*/ 2179675 h 2179675"/>
            </a:gdLst>
            <a:ahLst/>
            <a:cxnLst>
              <a:cxn ang="0">
                <a:pos x="connsiteX0" y="connsiteY0"/>
              </a:cxn>
              <a:cxn ang="0">
                <a:pos x="connsiteX1" y="connsiteY1"/>
              </a:cxn>
              <a:cxn ang="0">
                <a:pos x="connsiteX2" y="connsiteY2"/>
              </a:cxn>
              <a:cxn ang="0">
                <a:pos x="connsiteX3" y="connsiteY3"/>
              </a:cxn>
            </a:cxnLst>
            <a:rect l="l" t="t" r="r" b="b"/>
            <a:pathLst>
              <a:path w="2179675" h="2179675">
                <a:moveTo>
                  <a:pt x="0" y="0"/>
                </a:moveTo>
                <a:lnTo>
                  <a:pt x="2179675" y="0"/>
                </a:lnTo>
                <a:lnTo>
                  <a:pt x="2179675" y="2179675"/>
                </a:lnTo>
                <a:lnTo>
                  <a:pt x="0" y="2179675"/>
                </a:lnTo>
                <a:close/>
              </a:path>
            </a:pathLst>
          </a:custGeom>
          <a:pattFill prst="pct5">
            <a:fgClr>
              <a:srgbClr val="FF0000"/>
            </a:fgClr>
            <a:bgClr>
              <a:schemeClr val="bg1"/>
            </a:bgClr>
          </a:pattFill>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
        <p:nvSpPr>
          <p:cNvPr id="13" name="Picture Placeholder 12">
            <a:extLst>
              <a:ext uri="{FF2B5EF4-FFF2-40B4-BE49-F238E27FC236}">
                <a16:creationId xmlns:a16="http://schemas.microsoft.com/office/drawing/2014/main" id="{08F3EAC6-F381-B548-9320-553374F9D933}"/>
              </a:ext>
            </a:extLst>
          </p:cNvPr>
          <p:cNvSpPr>
            <a:spLocks noGrp="1"/>
          </p:cNvSpPr>
          <p:nvPr>
            <p:ph type="pic" sz="quarter" idx="11"/>
          </p:nvPr>
        </p:nvSpPr>
        <p:spPr>
          <a:xfrm>
            <a:off x="3614483" y="2277100"/>
            <a:ext cx="2179675" cy="2179675"/>
          </a:xfrm>
          <a:custGeom>
            <a:avLst/>
            <a:gdLst>
              <a:gd name="connsiteX0" fmla="*/ 0 w 2179675"/>
              <a:gd name="connsiteY0" fmla="*/ 0 h 2179675"/>
              <a:gd name="connsiteX1" fmla="*/ 2179675 w 2179675"/>
              <a:gd name="connsiteY1" fmla="*/ 0 h 2179675"/>
              <a:gd name="connsiteX2" fmla="*/ 2179675 w 2179675"/>
              <a:gd name="connsiteY2" fmla="*/ 2179675 h 2179675"/>
              <a:gd name="connsiteX3" fmla="*/ 0 w 2179675"/>
              <a:gd name="connsiteY3" fmla="*/ 2179675 h 2179675"/>
            </a:gdLst>
            <a:ahLst/>
            <a:cxnLst>
              <a:cxn ang="0">
                <a:pos x="connsiteX0" y="connsiteY0"/>
              </a:cxn>
              <a:cxn ang="0">
                <a:pos x="connsiteX1" y="connsiteY1"/>
              </a:cxn>
              <a:cxn ang="0">
                <a:pos x="connsiteX2" y="connsiteY2"/>
              </a:cxn>
              <a:cxn ang="0">
                <a:pos x="connsiteX3" y="connsiteY3"/>
              </a:cxn>
            </a:cxnLst>
            <a:rect l="l" t="t" r="r" b="b"/>
            <a:pathLst>
              <a:path w="2179675" h="2179675">
                <a:moveTo>
                  <a:pt x="0" y="0"/>
                </a:moveTo>
                <a:lnTo>
                  <a:pt x="2179675" y="0"/>
                </a:lnTo>
                <a:lnTo>
                  <a:pt x="2179675" y="2179675"/>
                </a:lnTo>
                <a:lnTo>
                  <a:pt x="0" y="2179675"/>
                </a:lnTo>
                <a:close/>
              </a:path>
            </a:pathLst>
          </a:custGeom>
          <a:pattFill prst="pct5">
            <a:fgClr>
              <a:srgbClr val="FF0000"/>
            </a:fgClr>
            <a:bgClr>
              <a:schemeClr val="bg1"/>
            </a:bgClr>
          </a:pattFill>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38110447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43BC866-2301-7146-BFE9-28100B06FBEE}"/>
              </a:ext>
            </a:extLst>
          </p:cNvPr>
          <p:cNvSpPr>
            <a:spLocks noGrp="1"/>
          </p:cNvSpPr>
          <p:nvPr>
            <p:ph type="pic" sz="quarter" idx="11"/>
          </p:nvPr>
        </p:nvSpPr>
        <p:spPr>
          <a:xfrm>
            <a:off x="-1" y="0"/>
            <a:ext cx="3617931" cy="6858000"/>
          </a:xfrm>
          <a:custGeom>
            <a:avLst/>
            <a:gdLst>
              <a:gd name="connsiteX0" fmla="*/ 0 w 3617931"/>
              <a:gd name="connsiteY0" fmla="*/ 0 h 6858000"/>
              <a:gd name="connsiteX1" fmla="*/ 3617931 w 3617931"/>
              <a:gd name="connsiteY1" fmla="*/ 0 h 6858000"/>
              <a:gd name="connsiteX2" fmla="*/ 3617931 w 3617931"/>
              <a:gd name="connsiteY2" fmla="*/ 6858000 h 6858000"/>
              <a:gd name="connsiteX3" fmla="*/ 0 w 36179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617931" h="6858000">
                <a:moveTo>
                  <a:pt x="0" y="0"/>
                </a:moveTo>
                <a:lnTo>
                  <a:pt x="3617931" y="0"/>
                </a:lnTo>
                <a:lnTo>
                  <a:pt x="3617931" y="6858000"/>
                </a:lnTo>
                <a:lnTo>
                  <a:pt x="0" y="6858000"/>
                </a:lnTo>
                <a:close/>
              </a:path>
            </a:pathLst>
          </a:custGeom>
          <a:pattFill prst="pct5">
            <a:fgClr>
              <a:srgbClr val="FF0000"/>
            </a:fgClr>
            <a:bgClr>
              <a:schemeClr val="bg1"/>
            </a:bgClr>
          </a:pattFill>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
        <p:nvSpPr>
          <p:cNvPr id="8" name="Picture Placeholder 7">
            <a:extLst>
              <a:ext uri="{FF2B5EF4-FFF2-40B4-BE49-F238E27FC236}">
                <a16:creationId xmlns:a16="http://schemas.microsoft.com/office/drawing/2014/main" id="{4DB063D5-8174-8044-8A0E-CE34F23080E7}"/>
              </a:ext>
            </a:extLst>
          </p:cNvPr>
          <p:cNvSpPr>
            <a:spLocks noGrp="1"/>
          </p:cNvSpPr>
          <p:nvPr>
            <p:ph type="pic" sz="quarter" idx="12"/>
          </p:nvPr>
        </p:nvSpPr>
        <p:spPr>
          <a:xfrm>
            <a:off x="8574072" y="0"/>
            <a:ext cx="3617931" cy="6858000"/>
          </a:xfrm>
          <a:custGeom>
            <a:avLst/>
            <a:gdLst>
              <a:gd name="connsiteX0" fmla="*/ 0 w 3617931"/>
              <a:gd name="connsiteY0" fmla="*/ 0 h 6858000"/>
              <a:gd name="connsiteX1" fmla="*/ 3617931 w 3617931"/>
              <a:gd name="connsiteY1" fmla="*/ 0 h 6858000"/>
              <a:gd name="connsiteX2" fmla="*/ 3617931 w 3617931"/>
              <a:gd name="connsiteY2" fmla="*/ 6858000 h 6858000"/>
              <a:gd name="connsiteX3" fmla="*/ 0 w 36179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617931" h="6858000">
                <a:moveTo>
                  <a:pt x="0" y="0"/>
                </a:moveTo>
                <a:lnTo>
                  <a:pt x="3617931" y="0"/>
                </a:lnTo>
                <a:lnTo>
                  <a:pt x="3617931" y="6858000"/>
                </a:lnTo>
                <a:lnTo>
                  <a:pt x="0" y="6858000"/>
                </a:lnTo>
                <a:close/>
              </a:path>
            </a:pathLst>
          </a:custGeom>
          <a:pattFill prst="pct5">
            <a:fgClr>
              <a:srgbClr val="FF0000"/>
            </a:fgClr>
            <a:bgClr>
              <a:schemeClr val="bg1"/>
            </a:bgClr>
          </a:pattFill>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22944634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73E407E6-E6E5-AF45-A05A-C0FC4E9D4ABE}"/>
              </a:ext>
            </a:extLst>
          </p:cNvPr>
          <p:cNvSpPr>
            <a:spLocks noGrp="1"/>
          </p:cNvSpPr>
          <p:nvPr>
            <p:ph type="pic" sz="quarter" idx="11"/>
          </p:nvPr>
        </p:nvSpPr>
        <p:spPr>
          <a:xfrm>
            <a:off x="6217920" y="3755104"/>
            <a:ext cx="2926080" cy="3121152"/>
          </a:xfrm>
          <a:custGeom>
            <a:avLst/>
            <a:gdLst>
              <a:gd name="connsiteX0" fmla="*/ 0 w 2926080"/>
              <a:gd name="connsiteY0" fmla="*/ 0 h 3121152"/>
              <a:gd name="connsiteX1" fmla="*/ 2926080 w 2926080"/>
              <a:gd name="connsiteY1" fmla="*/ 0 h 3121152"/>
              <a:gd name="connsiteX2" fmla="*/ 2926080 w 2926080"/>
              <a:gd name="connsiteY2" fmla="*/ 3121152 h 3121152"/>
              <a:gd name="connsiteX3" fmla="*/ 0 w 2926080"/>
              <a:gd name="connsiteY3" fmla="*/ 3121152 h 3121152"/>
            </a:gdLst>
            <a:ahLst/>
            <a:cxnLst>
              <a:cxn ang="0">
                <a:pos x="connsiteX0" y="connsiteY0"/>
              </a:cxn>
              <a:cxn ang="0">
                <a:pos x="connsiteX1" y="connsiteY1"/>
              </a:cxn>
              <a:cxn ang="0">
                <a:pos x="connsiteX2" y="connsiteY2"/>
              </a:cxn>
              <a:cxn ang="0">
                <a:pos x="connsiteX3" y="connsiteY3"/>
              </a:cxn>
            </a:cxnLst>
            <a:rect l="l" t="t" r="r" b="b"/>
            <a:pathLst>
              <a:path w="2926080" h="3121152">
                <a:moveTo>
                  <a:pt x="0" y="0"/>
                </a:moveTo>
                <a:lnTo>
                  <a:pt x="2926080" y="0"/>
                </a:lnTo>
                <a:lnTo>
                  <a:pt x="2926080" y="3121152"/>
                </a:lnTo>
                <a:lnTo>
                  <a:pt x="0" y="3121152"/>
                </a:lnTo>
                <a:close/>
              </a:path>
            </a:pathLst>
          </a:custGeom>
          <a:pattFill prst="pct5">
            <a:fgClr>
              <a:srgbClr val="FF0000"/>
            </a:fgClr>
            <a:bgClr>
              <a:schemeClr val="bg1"/>
            </a:bgClr>
          </a:pattFill>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
        <p:nvSpPr>
          <p:cNvPr id="9" name="Picture Placeholder 8">
            <a:extLst>
              <a:ext uri="{FF2B5EF4-FFF2-40B4-BE49-F238E27FC236}">
                <a16:creationId xmlns:a16="http://schemas.microsoft.com/office/drawing/2014/main" id="{AA2F365C-579E-9149-A26E-139C99C8F14A}"/>
              </a:ext>
            </a:extLst>
          </p:cNvPr>
          <p:cNvSpPr>
            <a:spLocks noGrp="1"/>
          </p:cNvSpPr>
          <p:nvPr>
            <p:ph type="pic" sz="quarter" idx="12"/>
          </p:nvPr>
        </p:nvSpPr>
        <p:spPr>
          <a:xfrm>
            <a:off x="6217921" y="0"/>
            <a:ext cx="5974080" cy="3633216"/>
          </a:xfrm>
          <a:custGeom>
            <a:avLst/>
            <a:gdLst>
              <a:gd name="connsiteX0" fmla="*/ 0 w 5974080"/>
              <a:gd name="connsiteY0" fmla="*/ 0 h 3633216"/>
              <a:gd name="connsiteX1" fmla="*/ 5974080 w 5974080"/>
              <a:gd name="connsiteY1" fmla="*/ 0 h 3633216"/>
              <a:gd name="connsiteX2" fmla="*/ 5974080 w 5974080"/>
              <a:gd name="connsiteY2" fmla="*/ 3633216 h 3633216"/>
              <a:gd name="connsiteX3" fmla="*/ 0 w 5974080"/>
              <a:gd name="connsiteY3" fmla="*/ 3633216 h 3633216"/>
            </a:gdLst>
            <a:ahLst/>
            <a:cxnLst>
              <a:cxn ang="0">
                <a:pos x="connsiteX0" y="connsiteY0"/>
              </a:cxn>
              <a:cxn ang="0">
                <a:pos x="connsiteX1" y="connsiteY1"/>
              </a:cxn>
              <a:cxn ang="0">
                <a:pos x="connsiteX2" y="connsiteY2"/>
              </a:cxn>
              <a:cxn ang="0">
                <a:pos x="connsiteX3" y="connsiteY3"/>
              </a:cxn>
            </a:cxnLst>
            <a:rect l="l" t="t" r="r" b="b"/>
            <a:pathLst>
              <a:path w="5974080" h="3633216">
                <a:moveTo>
                  <a:pt x="0" y="0"/>
                </a:moveTo>
                <a:lnTo>
                  <a:pt x="5974080" y="0"/>
                </a:lnTo>
                <a:lnTo>
                  <a:pt x="5974080" y="3633216"/>
                </a:lnTo>
                <a:lnTo>
                  <a:pt x="0" y="3633216"/>
                </a:lnTo>
                <a:close/>
              </a:path>
            </a:pathLst>
          </a:custGeom>
          <a:pattFill prst="pct5">
            <a:fgClr>
              <a:srgbClr val="FF0000"/>
            </a:fgClr>
            <a:bgClr>
              <a:schemeClr val="bg1"/>
            </a:bgClr>
          </a:pattFill>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
        <p:nvSpPr>
          <p:cNvPr id="11" name="Picture Placeholder 10">
            <a:extLst>
              <a:ext uri="{FF2B5EF4-FFF2-40B4-BE49-F238E27FC236}">
                <a16:creationId xmlns:a16="http://schemas.microsoft.com/office/drawing/2014/main" id="{20EB7783-D36D-744D-9E44-69B076F7D17B}"/>
              </a:ext>
            </a:extLst>
          </p:cNvPr>
          <p:cNvSpPr>
            <a:spLocks noGrp="1"/>
          </p:cNvSpPr>
          <p:nvPr>
            <p:ph type="pic" sz="quarter" idx="13"/>
          </p:nvPr>
        </p:nvSpPr>
        <p:spPr>
          <a:xfrm>
            <a:off x="9265920" y="3755104"/>
            <a:ext cx="2926080" cy="3121152"/>
          </a:xfrm>
          <a:custGeom>
            <a:avLst/>
            <a:gdLst>
              <a:gd name="connsiteX0" fmla="*/ 0 w 2926080"/>
              <a:gd name="connsiteY0" fmla="*/ 0 h 3121152"/>
              <a:gd name="connsiteX1" fmla="*/ 2926080 w 2926080"/>
              <a:gd name="connsiteY1" fmla="*/ 0 h 3121152"/>
              <a:gd name="connsiteX2" fmla="*/ 2926080 w 2926080"/>
              <a:gd name="connsiteY2" fmla="*/ 3121152 h 3121152"/>
              <a:gd name="connsiteX3" fmla="*/ 0 w 2926080"/>
              <a:gd name="connsiteY3" fmla="*/ 3121152 h 3121152"/>
            </a:gdLst>
            <a:ahLst/>
            <a:cxnLst>
              <a:cxn ang="0">
                <a:pos x="connsiteX0" y="connsiteY0"/>
              </a:cxn>
              <a:cxn ang="0">
                <a:pos x="connsiteX1" y="connsiteY1"/>
              </a:cxn>
              <a:cxn ang="0">
                <a:pos x="connsiteX2" y="connsiteY2"/>
              </a:cxn>
              <a:cxn ang="0">
                <a:pos x="connsiteX3" y="connsiteY3"/>
              </a:cxn>
            </a:cxnLst>
            <a:rect l="l" t="t" r="r" b="b"/>
            <a:pathLst>
              <a:path w="2926080" h="3121152">
                <a:moveTo>
                  <a:pt x="0" y="0"/>
                </a:moveTo>
                <a:lnTo>
                  <a:pt x="2926080" y="0"/>
                </a:lnTo>
                <a:lnTo>
                  <a:pt x="2926080" y="3121152"/>
                </a:lnTo>
                <a:lnTo>
                  <a:pt x="0" y="3121152"/>
                </a:lnTo>
                <a:close/>
              </a:path>
            </a:pathLst>
          </a:custGeom>
          <a:pattFill prst="pct5">
            <a:fgClr>
              <a:srgbClr val="FF0000"/>
            </a:fgClr>
            <a:bgClr>
              <a:schemeClr val="bg1"/>
            </a:bgClr>
          </a:pattFill>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36329165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A8DB9677-C72E-8042-A09D-BC4711A443FB}"/>
              </a:ext>
            </a:extLst>
          </p:cNvPr>
          <p:cNvSpPr>
            <a:spLocks noGrp="1"/>
          </p:cNvSpPr>
          <p:nvPr>
            <p:ph type="pic" sz="quarter" idx="13"/>
          </p:nvPr>
        </p:nvSpPr>
        <p:spPr>
          <a:xfrm>
            <a:off x="2680556" y="4620769"/>
            <a:ext cx="3560064" cy="2237231"/>
          </a:xfrm>
          <a:custGeom>
            <a:avLst/>
            <a:gdLst>
              <a:gd name="connsiteX0" fmla="*/ 0 w 3560064"/>
              <a:gd name="connsiteY0" fmla="*/ 0 h 2237231"/>
              <a:gd name="connsiteX1" fmla="*/ 3560064 w 3560064"/>
              <a:gd name="connsiteY1" fmla="*/ 0 h 2237231"/>
              <a:gd name="connsiteX2" fmla="*/ 3560064 w 3560064"/>
              <a:gd name="connsiteY2" fmla="*/ 2237231 h 2237231"/>
              <a:gd name="connsiteX3" fmla="*/ 0 w 3560064"/>
              <a:gd name="connsiteY3" fmla="*/ 2237231 h 2237231"/>
            </a:gdLst>
            <a:ahLst/>
            <a:cxnLst>
              <a:cxn ang="0">
                <a:pos x="connsiteX0" y="connsiteY0"/>
              </a:cxn>
              <a:cxn ang="0">
                <a:pos x="connsiteX1" y="connsiteY1"/>
              </a:cxn>
              <a:cxn ang="0">
                <a:pos x="connsiteX2" y="connsiteY2"/>
              </a:cxn>
              <a:cxn ang="0">
                <a:pos x="connsiteX3" y="connsiteY3"/>
              </a:cxn>
            </a:cxnLst>
            <a:rect l="l" t="t" r="r" b="b"/>
            <a:pathLst>
              <a:path w="3560064" h="2237231">
                <a:moveTo>
                  <a:pt x="0" y="0"/>
                </a:moveTo>
                <a:lnTo>
                  <a:pt x="3560064" y="0"/>
                </a:lnTo>
                <a:lnTo>
                  <a:pt x="3560064" y="2237231"/>
                </a:lnTo>
                <a:lnTo>
                  <a:pt x="0" y="2237231"/>
                </a:lnTo>
                <a:close/>
              </a:path>
            </a:pathLst>
          </a:custGeom>
          <a:pattFill prst="pct5">
            <a:fgClr>
              <a:srgbClr val="FF0000"/>
            </a:fgClr>
            <a:bgClr>
              <a:schemeClr val="bg1"/>
            </a:bgClr>
          </a:pattFill>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
        <p:nvSpPr>
          <p:cNvPr id="8" name="Picture Placeholder 7">
            <a:extLst>
              <a:ext uri="{FF2B5EF4-FFF2-40B4-BE49-F238E27FC236}">
                <a16:creationId xmlns:a16="http://schemas.microsoft.com/office/drawing/2014/main" id="{29321E72-A345-6044-93C7-31300F6B499E}"/>
              </a:ext>
            </a:extLst>
          </p:cNvPr>
          <p:cNvSpPr>
            <a:spLocks noGrp="1"/>
          </p:cNvSpPr>
          <p:nvPr>
            <p:ph type="pic" sz="quarter" idx="12"/>
          </p:nvPr>
        </p:nvSpPr>
        <p:spPr>
          <a:xfrm>
            <a:off x="999744" y="0"/>
            <a:ext cx="3560064" cy="4413504"/>
          </a:xfrm>
          <a:custGeom>
            <a:avLst/>
            <a:gdLst>
              <a:gd name="connsiteX0" fmla="*/ 0 w 3560064"/>
              <a:gd name="connsiteY0" fmla="*/ 0 h 4413504"/>
              <a:gd name="connsiteX1" fmla="*/ 3560064 w 3560064"/>
              <a:gd name="connsiteY1" fmla="*/ 0 h 4413504"/>
              <a:gd name="connsiteX2" fmla="*/ 3560064 w 3560064"/>
              <a:gd name="connsiteY2" fmla="*/ 4413504 h 4413504"/>
              <a:gd name="connsiteX3" fmla="*/ 0 w 3560064"/>
              <a:gd name="connsiteY3" fmla="*/ 4413504 h 4413504"/>
            </a:gdLst>
            <a:ahLst/>
            <a:cxnLst>
              <a:cxn ang="0">
                <a:pos x="connsiteX0" y="connsiteY0"/>
              </a:cxn>
              <a:cxn ang="0">
                <a:pos x="connsiteX1" y="connsiteY1"/>
              </a:cxn>
              <a:cxn ang="0">
                <a:pos x="connsiteX2" y="connsiteY2"/>
              </a:cxn>
              <a:cxn ang="0">
                <a:pos x="connsiteX3" y="connsiteY3"/>
              </a:cxn>
            </a:cxnLst>
            <a:rect l="l" t="t" r="r" b="b"/>
            <a:pathLst>
              <a:path w="3560064" h="4413504">
                <a:moveTo>
                  <a:pt x="0" y="0"/>
                </a:moveTo>
                <a:lnTo>
                  <a:pt x="3560064" y="0"/>
                </a:lnTo>
                <a:lnTo>
                  <a:pt x="3560064" y="4413504"/>
                </a:lnTo>
                <a:lnTo>
                  <a:pt x="0" y="4413504"/>
                </a:lnTo>
                <a:close/>
              </a:path>
            </a:pathLst>
          </a:custGeom>
          <a:pattFill prst="pct5">
            <a:fgClr>
              <a:srgbClr val="FF0000"/>
            </a:fgClr>
            <a:bgClr>
              <a:schemeClr val="bg1"/>
            </a:bgClr>
          </a:pattFill>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31638268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A2FB8E-CABE-6C47-A55B-69CA669EA623}"/>
              </a:ext>
            </a:extLst>
          </p:cNvPr>
          <p:cNvSpPr>
            <a:spLocks noGrp="1"/>
          </p:cNvSpPr>
          <p:nvPr>
            <p:ph type="pic" sz="quarter" idx="12"/>
          </p:nvPr>
        </p:nvSpPr>
        <p:spPr>
          <a:xfrm>
            <a:off x="7437344" y="0"/>
            <a:ext cx="4754654" cy="6857999"/>
          </a:xfrm>
          <a:custGeom>
            <a:avLst/>
            <a:gdLst>
              <a:gd name="connsiteX0" fmla="*/ 3169769 w 4754654"/>
              <a:gd name="connsiteY0" fmla="*/ 3688230 h 6857999"/>
              <a:gd name="connsiteX1" fmla="*/ 4754654 w 4754654"/>
              <a:gd name="connsiteY1" fmla="*/ 3688230 h 6857999"/>
              <a:gd name="connsiteX2" fmla="*/ 4754654 w 4754654"/>
              <a:gd name="connsiteY2" fmla="*/ 6857999 h 6857999"/>
              <a:gd name="connsiteX3" fmla="*/ 1584885 w 4754654"/>
              <a:gd name="connsiteY3" fmla="*/ 6857999 h 6857999"/>
              <a:gd name="connsiteX4" fmla="*/ 1584885 w 4754654"/>
              <a:gd name="connsiteY4" fmla="*/ 5273115 h 6857999"/>
              <a:gd name="connsiteX5" fmla="*/ 0 w 4754654"/>
              <a:gd name="connsiteY5" fmla="*/ 1938527 h 6857999"/>
              <a:gd name="connsiteX6" fmla="*/ 3169769 w 4754654"/>
              <a:gd name="connsiteY6" fmla="*/ 1938527 h 6857999"/>
              <a:gd name="connsiteX7" fmla="*/ 3169769 w 4754654"/>
              <a:gd name="connsiteY7" fmla="*/ 3523411 h 6857999"/>
              <a:gd name="connsiteX8" fmla="*/ 1584885 w 4754654"/>
              <a:gd name="connsiteY8" fmla="*/ 5108296 h 6857999"/>
              <a:gd name="connsiteX9" fmla="*/ 0 w 4754654"/>
              <a:gd name="connsiteY9" fmla="*/ 5108296 h 6857999"/>
              <a:gd name="connsiteX10" fmla="*/ 0 w 4754654"/>
              <a:gd name="connsiteY10" fmla="*/ 0 h 6857999"/>
              <a:gd name="connsiteX11" fmla="*/ 3169769 w 4754654"/>
              <a:gd name="connsiteY11" fmla="*/ 0 h 6857999"/>
              <a:gd name="connsiteX12" fmla="*/ 3169769 w 4754654"/>
              <a:gd name="connsiteY12" fmla="*/ 1840992 h 6857999"/>
              <a:gd name="connsiteX13" fmla="*/ 0 w 4754654"/>
              <a:gd name="connsiteY13" fmla="*/ 184099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54654" h="6857999">
                <a:moveTo>
                  <a:pt x="3169769" y="3688230"/>
                </a:moveTo>
                <a:lnTo>
                  <a:pt x="4754654" y="3688230"/>
                </a:lnTo>
                <a:lnTo>
                  <a:pt x="4754654" y="6857999"/>
                </a:lnTo>
                <a:lnTo>
                  <a:pt x="1584885" y="6857999"/>
                </a:lnTo>
                <a:lnTo>
                  <a:pt x="1584885" y="5273115"/>
                </a:lnTo>
                <a:close/>
                <a:moveTo>
                  <a:pt x="0" y="1938527"/>
                </a:moveTo>
                <a:lnTo>
                  <a:pt x="3169769" y="1938527"/>
                </a:lnTo>
                <a:lnTo>
                  <a:pt x="3169769" y="3523411"/>
                </a:lnTo>
                <a:lnTo>
                  <a:pt x="1584885" y="5108296"/>
                </a:lnTo>
                <a:lnTo>
                  <a:pt x="0" y="5108296"/>
                </a:lnTo>
                <a:close/>
                <a:moveTo>
                  <a:pt x="0" y="0"/>
                </a:moveTo>
                <a:lnTo>
                  <a:pt x="3169769" y="0"/>
                </a:lnTo>
                <a:lnTo>
                  <a:pt x="3169769" y="1840992"/>
                </a:lnTo>
                <a:lnTo>
                  <a:pt x="0" y="1840992"/>
                </a:lnTo>
                <a:close/>
              </a:path>
            </a:pathLst>
          </a:custGeom>
          <a:pattFill prst="pct5">
            <a:fgClr>
              <a:srgbClr val="FF0000"/>
            </a:fgClr>
            <a:bgClr>
              <a:schemeClr val="bg1"/>
            </a:bgClr>
          </a:pattFill>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36996903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56C9A57-6CC4-8745-9D87-008D01367FC4}"/>
              </a:ext>
            </a:extLst>
          </p:cNvPr>
          <p:cNvSpPr>
            <a:spLocks noGrp="1"/>
          </p:cNvSpPr>
          <p:nvPr>
            <p:ph type="pic" sz="quarter" idx="12"/>
          </p:nvPr>
        </p:nvSpPr>
        <p:spPr>
          <a:xfrm>
            <a:off x="4114800" y="1447800"/>
            <a:ext cx="3962400" cy="3962400"/>
          </a:xfrm>
          <a:custGeom>
            <a:avLst/>
            <a:gdLst>
              <a:gd name="connsiteX0" fmla="*/ 0 w 3962400"/>
              <a:gd name="connsiteY0" fmla="*/ 0 h 3962400"/>
              <a:gd name="connsiteX1" fmla="*/ 3962400 w 3962400"/>
              <a:gd name="connsiteY1" fmla="*/ 0 h 3962400"/>
              <a:gd name="connsiteX2" fmla="*/ 3962400 w 3962400"/>
              <a:gd name="connsiteY2" fmla="*/ 3962400 h 3962400"/>
              <a:gd name="connsiteX3" fmla="*/ 0 w 3962400"/>
              <a:gd name="connsiteY3" fmla="*/ 3962400 h 3962400"/>
            </a:gdLst>
            <a:ahLst/>
            <a:cxnLst>
              <a:cxn ang="0">
                <a:pos x="connsiteX0" y="connsiteY0"/>
              </a:cxn>
              <a:cxn ang="0">
                <a:pos x="connsiteX1" y="connsiteY1"/>
              </a:cxn>
              <a:cxn ang="0">
                <a:pos x="connsiteX2" y="connsiteY2"/>
              </a:cxn>
              <a:cxn ang="0">
                <a:pos x="connsiteX3" y="connsiteY3"/>
              </a:cxn>
            </a:cxnLst>
            <a:rect l="l" t="t" r="r" b="b"/>
            <a:pathLst>
              <a:path w="3962400" h="3962400">
                <a:moveTo>
                  <a:pt x="0" y="0"/>
                </a:moveTo>
                <a:lnTo>
                  <a:pt x="3962400" y="0"/>
                </a:lnTo>
                <a:lnTo>
                  <a:pt x="3962400" y="3962400"/>
                </a:lnTo>
                <a:lnTo>
                  <a:pt x="0" y="3962400"/>
                </a:lnTo>
                <a:close/>
              </a:path>
            </a:pathLst>
          </a:custGeom>
          <a:pattFill prst="pct5">
            <a:fgClr>
              <a:srgbClr val="FF0000"/>
            </a:fgClr>
            <a:bgClr>
              <a:schemeClr val="bg1"/>
            </a:bgClr>
          </a:pattFill>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980914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947DBC7-4AB7-CC47-993F-A7B460DBE977}"/>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5">
            <a:fgClr>
              <a:srgbClr val="FF0000"/>
            </a:fgClr>
            <a:bgClr>
              <a:schemeClr val="bg1"/>
            </a:bgClr>
          </a:pattFill>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30424464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20C6E7F-2FE0-284A-8419-12F4B83E5DDD}"/>
              </a:ext>
            </a:extLst>
          </p:cNvPr>
          <p:cNvSpPr>
            <a:spLocks noGrp="1"/>
          </p:cNvSpPr>
          <p:nvPr>
            <p:ph type="pic" sz="quarter" idx="12"/>
          </p:nvPr>
        </p:nvSpPr>
        <p:spPr>
          <a:xfrm>
            <a:off x="7226300" y="825850"/>
            <a:ext cx="4965700" cy="5206301"/>
          </a:xfrm>
          <a:custGeom>
            <a:avLst/>
            <a:gdLst>
              <a:gd name="connsiteX0" fmla="*/ 0 w 4965700"/>
              <a:gd name="connsiteY0" fmla="*/ 0 h 5206301"/>
              <a:gd name="connsiteX1" fmla="*/ 4965700 w 4965700"/>
              <a:gd name="connsiteY1" fmla="*/ 0 h 5206301"/>
              <a:gd name="connsiteX2" fmla="*/ 4965700 w 4965700"/>
              <a:gd name="connsiteY2" fmla="*/ 5206301 h 5206301"/>
              <a:gd name="connsiteX3" fmla="*/ 0 w 4965700"/>
              <a:gd name="connsiteY3" fmla="*/ 5206301 h 5206301"/>
            </a:gdLst>
            <a:ahLst/>
            <a:cxnLst>
              <a:cxn ang="0">
                <a:pos x="connsiteX0" y="connsiteY0"/>
              </a:cxn>
              <a:cxn ang="0">
                <a:pos x="connsiteX1" y="connsiteY1"/>
              </a:cxn>
              <a:cxn ang="0">
                <a:pos x="connsiteX2" y="connsiteY2"/>
              </a:cxn>
              <a:cxn ang="0">
                <a:pos x="connsiteX3" y="connsiteY3"/>
              </a:cxn>
            </a:cxnLst>
            <a:rect l="l" t="t" r="r" b="b"/>
            <a:pathLst>
              <a:path w="4965700" h="5206301">
                <a:moveTo>
                  <a:pt x="0" y="0"/>
                </a:moveTo>
                <a:lnTo>
                  <a:pt x="4965700" y="0"/>
                </a:lnTo>
                <a:lnTo>
                  <a:pt x="4965700" y="5206301"/>
                </a:lnTo>
                <a:lnTo>
                  <a:pt x="0" y="5206301"/>
                </a:lnTo>
                <a:close/>
              </a:path>
            </a:pathLst>
          </a:custGeom>
          <a:pattFill prst="pct5">
            <a:fgClr>
              <a:srgbClr val="FF0000"/>
            </a:fgClr>
            <a:bgClr>
              <a:schemeClr val="bg1"/>
            </a:bgClr>
          </a:pattFill>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38824987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8" name="Rectangle 11">
            <a:extLst>
              <a:ext uri="{FF2B5EF4-FFF2-40B4-BE49-F238E27FC236}">
                <a16:creationId xmlns:a16="http://schemas.microsoft.com/office/drawing/2014/main" id="{EDA1DE54-B81A-B24A-8D63-8A3AFE7BC04C}"/>
              </a:ext>
            </a:extLst>
          </p:cNvPr>
          <p:cNvSpPr/>
          <p:nvPr userDrawn="1"/>
        </p:nvSpPr>
        <p:spPr>
          <a:xfrm>
            <a:off x="0" y="6562725"/>
            <a:ext cx="12192000" cy="295275"/>
          </a:xfrm>
          <a:prstGeom prst="rect">
            <a:avLst/>
          </a:prstGeom>
          <a:gradFill flip="none" rotWithShape="1">
            <a:gsLst>
              <a:gs pos="20000">
                <a:srgbClr val="19416A">
                  <a:alpha val="50000"/>
                </a:srgbClr>
              </a:gs>
              <a:gs pos="100000">
                <a:srgbClr val="0070C0">
                  <a:alpha val="10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844CF6D1-0AB2-D643-8B1E-6772D0897B1C}"/>
              </a:ext>
            </a:extLst>
          </p:cNvPr>
          <p:cNvSpPr>
            <a:spLocks noGrp="1"/>
          </p:cNvSpPr>
          <p:nvPr>
            <p:ph type="pic" sz="quarter" idx="12"/>
          </p:nvPr>
        </p:nvSpPr>
        <p:spPr>
          <a:xfrm>
            <a:off x="977899" y="0"/>
            <a:ext cx="4749793" cy="6858000"/>
          </a:xfrm>
          <a:custGeom>
            <a:avLst/>
            <a:gdLst>
              <a:gd name="connsiteX0" fmla="*/ 0 w 4749793"/>
              <a:gd name="connsiteY0" fmla="*/ 4381500 h 6858000"/>
              <a:gd name="connsiteX1" fmla="*/ 4749793 w 4749793"/>
              <a:gd name="connsiteY1" fmla="*/ 4381500 h 6858000"/>
              <a:gd name="connsiteX2" fmla="*/ 4749793 w 4749793"/>
              <a:gd name="connsiteY2" fmla="*/ 6858000 h 6858000"/>
              <a:gd name="connsiteX3" fmla="*/ 0 w 4749793"/>
              <a:gd name="connsiteY3" fmla="*/ 6858000 h 6858000"/>
              <a:gd name="connsiteX4" fmla="*/ 0 w 4749793"/>
              <a:gd name="connsiteY4" fmla="*/ 0 h 6858000"/>
              <a:gd name="connsiteX5" fmla="*/ 4749793 w 4749793"/>
              <a:gd name="connsiteY5" fmla="*/ 0 h 6858000"/>
              <a:gd name="connsiteX6" fmla="*/ 4749793 w 4749793"/>
              <a:gd name="connsiteY6" fmla="*/ 4254500 h 6858000"/>
              <a:gd name="connsiteX7" fmla="*/ 0 w 4749793"/>
              <a:gd name="connsiteY7" fmla="*/ 42545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9793" h="6858000">
                <a:moveTo>
                  <a:pt x="0" y="4381500"/>
                </a:moveTo>
                <a:lnTo>
                  <a:pt x="4749793" y="4381500"/>
                </a:lnTo>
                <a:lnTo>
                  <a:pt x="4749793" y="6858000"/>
                </a:lnTo>
                <a:lnTo>
                  <a:pt x="0" y="6858000"/>
                </a:lnTo>
                <a:close/>
                <a:moveTo>
                  <a:pt x="0" y="0"/>
                </a:moveTo>
                <a:lnTo>
                  <a:pt x="4749793" y="0"/>
                </a:lnTo>
                <a:lnTo>
                  <a:pt x="4749793" y="4254500"/>
                </a:lnTo>
                <a:lnTo>
                  <a:pt x="0" y="4254500"/>
                </a:lnTo>
                <a:close/>
              </a:path>
            </a:pathLst>
          </a:custGeom>
          <a:pattFill prst="pct5">
            <a:fgClr>
              <a:srgbClr val="FF0000"/>
            </a:fgClr>
            <a:bgClr>
              <a:schemeClr val="bg1"/>
            </a:bgClr>
          </a:pattFill>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5306959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04567D79-2509-B142-BDC5-4D9292879D58}"/>
              </a:ext>
            </a:extLst>
          </p:cNvPr>
          <p:cNvSpPr>
            <a:spLocks noGrp="1"/>
          </p:cNvSpPr>
          <p:nvPr>
            <p:ph type="pic" sz="quarter" idx="12"/>
          </p:nvPr>
        </p:nvSpPr>
        <p:spPr>
          <a:xfrm>
            <a:off x="488950" y="463406"/>
            <a:ext cx="2692400" cy="5118100"/>
          </a:xfrm>
          <a:custGeom>
            <a:avLst/>
            <a:gdLst>
              <a:gd name="connsiteX0" fmla="*/ 0 w 2692400"/>
              <a:gd name="connsiteY0" fmla="*/ 0 h 5118100"/>
              <a:gd name="connsiteX1" fmla="*/ 2692400 w 2692400"/>
              <a:gd name="connsiteY1" fmla="*/ 0 h 5118100"/>
              <a:gd name="connsiteX2" fmla="*/ 2692400 w 2692400"/>
              <a:gd name="connsiteY2" fmla="*/ 5118100 h 5118100"/>
              <a:gd name="connsiteX3" fmla="*/ 0 w 2692400"/>
              <a:gd name="connsiteY3" fmla="*/ 5118100 h 5118100"/>
            </a:gdLst>
            <a:ahLst/>
            <a:cxnLst>
              <a:cxn ang="0">
                <a:pos x="connsiteX0" y="connsiteY0"/>
              </a:cxn>
              <a:cxn ang="0">
                <a:pos x="connsiteX1" y="connsiteY1"/>
              </a:cxn>
              <a:cxn ang="0">
                <a:pos x="connsiteX2" y="connsiteY2"/>
              </a:cxn>
              <a:cxn ang="0">
                <a:pos x="connsiteX3" y="connsiteY3"/>
              </a:cxn>
            </a:cxnLst>
            <a:rect l="l" t="t" r="r" b="b"/>
            <a:pathLst>
              <a:path w="2692400" h="5118100">
                <a:moveTo>
                  <a:pt x="0" y="0"/>
                </a:moveTo>
                <a:lnTo>
                  <a:pt x="2692400" y="0"/>
                </a:lnTo>
                <a:lnTo>
                  <a:pt x="2692400" y="5118100"/>
                </a:lnTo>
                <a:lnTo>
                  <a:pt x="0" y="5118100"/>
                </a:lnTo>
                <a:close/>
              </a:path>
            </a:pathLst>
          </a:custGeom>
          <a:pattFill prst="pct5">
            <a:fgClr>
              <a:srgbClr val="FF0000"/>
            </a:fgClr>
            <a:bgClr>
              <a:schemeClr val="bg1"/>
            </a:bgClr>
          </a:pattFill>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
        <p:nvSpPr>
          <p:cNvPr id="17" name="Picture Placeholder 16">
            <a:extLst>
              <a:ext uri="{FF2B5EF4-FFF2-40B4-BE49-F238E27FC236}">
                <a16:creationId xmlns:a16="http://schemas.microsoft.com/office/drawing/2014/main" id="{1CA2678D-D403-5349-80AE-0C6E4BB3D68C}"/>
              </a:ext>
            </a:extLst>
          </p:cNvPr>
          <p:cNvSpPr>
            <a:spLocks noGrp="1"/>
          </p:cNvSpPr>
          <p:nvPr>
            <p:ph type="pic" sz="quarter" idx="13"/>
          </p:nvPr>
        </p:nvSpPr>
        <p:spPr>
          <a:xfrm>
            <a:off x="3329517" y="463406"/>
            <a:ext cx="2692400" cy="5118100"/>
          </a:xfrm>
          <a:custGeom>
            <a:avLst/>
            <a:gdLst>
              <a:gd name="connsiteX0" fmla="*/ 0 w 2692400"/>
              <a:gd name="connsiteY0" fmla="*/ 0 h 5118100"/>
              <a:gd name="connsiteX1" fmla="*/ 2692400 w 2692400"/>
              <a:gd name="connsiteY1" fmla="*/ 0 h 5118100"/>
              <a:gd name="connsiteX2" fmla="*/ 2692400 w 2692400"/>
              <a:gd name="connsiteY2" fmla="*/ 5118100 h 5118100"/>
              <a:gd name="connsiteX3" fmla="*/ 0 w 2692400"/>
              <a:gd name="connsiteY3" fmla="*/ 5118100 h 5118100"/>
            </a:gdLst>
            <a:ahLst/>
            <a:cxnLst>
              <a:cxn ang="0">
                <a:pos x="connsiteX0" y="connsiteY0"/>
              </a:cxn>
              <a:cxn ang="0">
                <a:pos x="connsiteX1" y="connsiteY1"/>
              </a:cxn>
              <a:cxn ang="0">
                <a:pos x="connsiteX2" y="connsiteY2"/>
              </a:cxn>
              <a:cxn ang="0">
                <a:pos x="connsiteX3" y="connsiteY3"/>
              </a:cxn>
            </a:cxnLst>
            <a:rect l="l" t="t" r="r" b="b"/>
            <a:pathLst>
              <a:path w="2692400" h="5118100">
                <a:moveTo>
                  <a:pt x="0" y="0"/>
                </a:moveTo>
                <a:lnTo>
                  <a:pt x="2692400" y="0"/>
                </a:lnTo>
                <a:lnTo>
                  <a:pt x="2692400" y="5118100"/>
                </a:lnTo>
                <a:lnTo>
                  <a:pt x="0" y="5118100"/>
                </a:lnTo>
                <a:close/>
              </a:path>
            </a:pathLst>
          </a:custGeom>
          <a:pattFill prst="pct5">
            <a:fgClr>
              <a:srgbClr val="FF0000"/>
            </a:fgClr>
            <a:bgClr>
              <a:schemeClr val="bg1"/>
            </a:bgClr>
          </a:pattFill>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
        <p:nvSpPr>
          <p:cNvPr id="18" name="Picture Placeholder 17">
            <a:extLst>
              <a:ext uri="{FF2B5EF4-FFF2-40B4-BE49-F238E27FC236}">
                <a16:creationId xmlns:a16="http://schemas.microsoft.com/office/drawing/2014/main" id="{6D6F01BC-7CD9-6541-8130-7659F2351E9B}"/>
              </a:ext>
            </a:extLst>
          </p:cNvPr>
          <p:cNvSpPr>
            <a:spLocks noGrp="1"/>
          </p:cNvSpPr>
          <p:nvPr>
            <p:ph type="pic" sz="quarter" idx="14"/>
          </p:nvPr>
        </p:nvSpPr>
        <p:spPr>
          <a:xfrm>
            <a:off x="6170084" y="463406"/>
            <a:ext cx="2692400" cy="5118100"/>
          </a:xfrm>
          <a:custGeom>
            <a:avLst/>
            <a:gdLst>
              <a:gd name="connsiteX0" fmla="*/ 0 w 2692400"/>
              <a:gd name="connsiteY0" fmla="*/ 0 h 5118100"/>
              <a:gd name="connsiteX1" fmla="*/ 2692400 w 2692400"/>
              <a:gd name="connsiteY1" fmla="*/ 0 h 5118100"/>
              <a:gd name="connsiteX2" fmla="*/ 2692400 w 2692400"/>
              <a:gd name="connsiteY2" fmla="*/ 5118100 h 5118100"/>
              <a:gd name="connsiteX3" fmla="*/ 0 w 2692400"/>
              <a:gd name="connsiteY3" fmla="*/ 5118100 h 5118100"/>
            </a:gdLst>
            <a:ahLst/>
            <a:cxnLst>
              <a:cxn ang="0">
                <a:pos x="connsiteX0" y="connsiteY0"/>
              </a:cxn>
              <a:cxn ang="0">
                <a:pos x="connsiteX1" y="connsiteY1"/>
              </a:cxn>
              <a:cxn ang="0">
                <a:pos x="connsiteX2" y="connsiteY2"/>
              </a:cxn>
              <a:cxn ang="0">
                <a:pos x="connsiteX3" y="connsiteY3"/>
              </a:cxn>
            </a:cxnLst>
            <a:rect l="l" t="t" r="r" b="b"/>
            <a:pathLst>
              <a:path w="2692400" h="5118100">
                <a:moveTo>
                  <a:pt x="0" y="0"/>
                </a:moveTo>
                <a:lnTo>
                  <a:pt x="2692400" y="0"/>
                </a:lnTo>
                <a:lnTo>
                  <a:pt x="2692400" y="5118100"/>
                </a:lnTo>
                <a:lnTo>
                  <a:pt x="0" y="5118100"/>
                </a:lnTo>
                <a:close/>
              </a:path>
            </a:pathLst>
          </a:custGeom>
          <a:pattFill prst="pct5">
            <a:fgClr>
              <a:srgbClr val="FF0000"/>
            </a:fgClr>
            <a:bgClr>
              <a:schemeClr val="bg1"/>
            </a:bgClr>
          </a:pattFill>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
        <p:nvSpPr>
          <p:cNvPr id="19" name="Picture Placeholder 18">
            <a:extLst>
              <a:ext uri="{FF2B5EF4-FFF2-40B4-BE49-F238E27FC236}">
                <a16:creationId xmlns:a16="http://schemas.microsoft.com/office/drawing/2014/main" id="{2B4169BE-9B3C-284B-94A6-096E9929F558}"/>
              </a:ext>
            </a:extLst>
          </p:cNvPr>
          <p:cNvSpPr>
            <a:spLocks noGrp="1"/>
          </p:cNvSpPr>
          <p:nvPr>
            <p:ph type="pic" sz="quarter" idx="15"/>
          </p:nvPr>
        </p:nvSpPr>
        <p:spPr>
          <a:xfrm>
            <a:off x="9010650" y="463406"/>
            <a:ext cx="2692400" cy="5118100"/>
          </a:xfrm>
          <a:custGeom>
            <a:avLst/>
            <a:gdLst>
              <a:gd name="connsiteX0" fmla="*/ 0 w 2692400"/>
              <a:gd name="connsiteY0" fmla="*/ 0 h 5118100"/>
              <a:gd name="connsiteX1" fmla="*/ 2692400 w 2692400"/>
              <a:gd name="connsiteY1" fmla="*/ 0 h 5118100"/>
              <a:gd name="connsiteX2" fmla="*/ 2692400 w 2692400"/>
              <a:gd name="connsiteY2" fmla="*/ 5118100 h 5118100"/>
              <a:gd name="connsiteX3" fmla="*/ 0 w 2692400"/>
              <a:gd name="connsiteY3" fmla="*/ 5118100 h 5118100"/>
            </a:gdLst>
            <a:ahLst/>
            <a:cxnLst>
              <a:cxn ang="0">
                <a:pos x="connsiteX0" y="connsiteY0"/>
              </a:cxn>
              <a:cxn ang="0">
                <a:pos x="connsiteX1" y="connsiteY1"/>
              </a:cxn>
              <a:cxn ang="0">
                <a:pos x="connsiteX2" y="connsiteY2"/>
              </a:cxn>
              <a:cxn ang="0">
                <a:pos x="connsiteX3" y="connsiteY3"/>
              </a:cxn>
            </a:cxnLst>
            <a:rect l="l" t="t" r="r" b="b"/>
            <a:pathLst>
              <a:path w="2692400" h="5118100">
                <a:moveTo>
                  <a:pt x="0" y="0"/>
                </a:moveTo>
                <a:lnTo>
                  <a:pt x="2692400" y="0"/>
                </a:lnTo>
                <a:lnTo>
                  <a:pt x="2692400" y="5118100"/>
                </a:lnTo>
                <a:lnTo>
                  <a:pt x="0" y="5118100"/>
                </a:lnTo>
                <a:close/>
              </a:path>
            </a:pathLst>
          </a:custGeom>
          <a:pattFill prst="pct5">
            <a:fgClr>
              <a:srgbClr val="FF0000"/>
            </a:fgClr>
            <a:bgClr>
              <a:schemeClr val="bg1"/>
            </a:bgClr>
          </a:pattFill>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9458640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12DC9172-CF3B-AF4E-A788-90CBF5DA17DF}"/>
              </a:ext>
            </a:extLst>
          </p:cNvPr>
          <p:cNvSpPr>
            <a:spLocks noGrp="1"/>
          </p:cNvSpPr>
          <p:nvPr>
            <p:ph type="pic" sz="quarter" idx="15"/>
          </p:nvPr>
        </p:nvSpPr>
        <p:spPr>
          <a:xfrm>
            <a:off x="3168650" y="3889447"/>
            <a:ext cx="8686800" cy="2476500"/>
          </a:xfrm>
          <a:custGeom>
            <a:avLst/>
            <a:gdLst>
              <a:gd name="connsiteX0" fmla="*/ 0 w 8686800"/>
              <a:gd name="connsiteY0" fmla="*/ 0 h 2476500"/>
              <a:gd name="connsiteX1" fmla="*/ 8686800 w 8686800"/>
              <a:gd name="connsiteY1" fmla="*/ 0 h 2476500"/>
              <a:gd name="connsiteX2" fmla="*/ 8686800 w 8686800"/>
              <a:gd name="connsiteY2" fmla="*/ 2476500 h 2476500"/>
              <a:gd name="connsiteX3" fmla="*/ 0 w 8686800"/>
              <a:gd name="connsiteY3" fmla="*/ 2476500 h 2476500"/>
            </a:gdLst>
            <a:ahLst/>
            <a:cxnLst>
              <a:cxn ang="0">
                <a:pos x="connsiteX0" y="connsiteY0"/>
              </a:cxn>
              <a:cxn ang="0">
                <a:pos x="connsiteX1" y="connsiteY1"/>
              </a:cxn>
              <a:cxn ang="0">
                <a:pos x="connsiteX2" y="connsiteY2"/>
              </a:cxn>
              <a:cxn ang="0">
                <a:pos x="connsiteX3" y="connsiteY3"/>
              </a:cxn>
            </a:cxnLst>
            <a:rect l="l" t="t" r="r" b="b"/>
            <a:pathLst>
              <a:path w="8686800" h="2476500">
                <a:moveTo>
                  <a:pt x="0" y="0"/>
                </a:moveTo>
                <a:lnTo>
                  <a:pt x="8686800" y="0"/>
                </a:lnTo>
                <a:lnTo>
                  <a:pt x="8686800" y="2476500"/>
                </a:lnTo>
                <a:lnTo>
                  <a:pt x="0" y="2476500"/>
                </a:lnTo>
                <a:close/>
              </a:path>
            </a:pathLst>
          </a:custGeom>
          <a:pattFill prst="pct5">
            <a:fgClr>
              <a:srgbClr val="FF0000"/>
            </a:fgClr>
            <a:bgClr>
              <a:schemeClr val="bg1"/>
            </a:bgClr>
          </a:pattFill>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
        <p:nvSpPr>
          <p:cNvPr id="15" name="Picture Placeholder 14">
            <a:extLst>
              <a:ext uri="{FF2B5EF4-FFF2-40B4-BE49-F238E27FC236}">
                <a16:creationId xmlns:a16="http://schemas.microsoft.com/office/drawing/2014/main" id="{71326911-21D1-D547-9E7F-54ED7A97E4D2}"/>
              </a:ext>
            </a:extLst>
          </p:cNvPr>
          <p:cNvSpPr>
            <a:spLocks noGrp="1"/>
          </p:cNvSpPr>
          <p:nvPr>
            <p:ph type="pic" sz="quarter" idx="13"/>
          </p:nvPr>
        </p:nvSpPr>
        <p:spPr>
          <a:xfrm>
            <a:off x="3168650" y="492053"/>
            <a:ext cx="4273550" cy="3270394"/>
          </a:xfrm>
          <a:custGeom>
            <a:avLst/>
            <a:gdLst>
              <a:gd name="connsiteX0" fmla="*/ 0 w 4273550"/>
              <a:gd name="connsiteY0" fmla="*/ 0 h 3270394"/>
              <a:gd name="connsiteX1" fmla="*/ 4273550 w 4273550"/>
              <a:gd name="connsiteY1" fmla="*/ 0 h 3270394"/>
              <a:gd name="connsiteX2" fmla="*/ 4273550 w 4273550"/>
              <a:gd name="connsiteY2" fmla="*/ 3270394 h 3270394"/>
              <a:gd name="connsiteX3" fmla="*/ 0 w 4273550"/>
              <a:gd name="connsiteY3" fmla="*/ 3270394 h 3270394"/>
            </a:gdLst>
            <a:ahLst/>
            <a:cxnLst>
              <a:cxn ang="0">
                <a:pos x="connsiteX0" y="connsiteY0"/>
              </a:cxn>
              <a:cxn ang="0">
                <a:pos x="connsiteX1" y="connsiteY1"/>
              </a:cxn>
              <a:cxn ang="0">
                <a:pos x="connsiteX2" y="connsiteY2"/>
              </a:cxn>
              <a:cxn ang="0">
                <a:pos x="connsiteX3" y="connsiteY3"/>
              </a:cxn>
            </a:cxnLst>
            <a:rect l="l" t="t" r="r" b="b"/>
            <a:pathLst>
              <a:path w="4273550" h="3270394">
                <a:moveTo>
                  <a:pt x="0" y="0"/>
                </a:moveTo>
                <a:lnTo>
                  <a:pt x="4273550" y="0"/>
                </a:lnTo>
                <a:lnTo>
                  <a:pt x="4273550" y="3270394"/>
                </a:lnTo>
                <a:lnTo>
                  <a:pt x="0" y="3270394"/>
                </a:lnTo>
                <a:close/>
              </a:path>
            </a:pathLst>
          </a:custGeom>
          <a:pattFill prst="pct5">
            <a:fgClr>
              <a:srgbClr val="FF0000"/>
            </a:fgClr>
            <a:bgClr>
              <a:schemeClr val="bg1"/>
            </a:bgClr>
          </a:pattFill>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
        <p:nvSpPr>
          <p:cNvPr id="16" name="Picture Placeholder 15">
            <a:extLst>
              <a:ext uri="{FF2B5EF4-FFF2-40B4-BE49-F238E27FC236}">
                <a16:creationId xmlns:a16="http://schemas.microsoft.com/office/drawing/2014/main" id="{8E3A5218-8737-FB41-8D43-A8B9314E7F05}"/>
              </a:ext>
            </a:extLst>
          </p:cNvPr>
          <p:cNvSpPr>
            <a:spLocks noGrp="1"/>
          </p:cNvSpPr>
          <p:nvPr>
            <p:ph type="pic" sz="quarter" idx="14"/>
          </p:nvPr>
        </p:nvSpPr>
        <p:spPr>
          <a:xfrm>
            <a:off x="7581900" y="492053"/>
            <a:ext cx="4273550" cy="3270394"/>
          </a:xfrm>
          <a:custGeom>
            <a:avLst/>
            <a:gdLst>
              <a:gd name="connsiteX0" fmla="*/ 0 w 4273550"/>
              <a:gd name="connsiteY0" fmla="*/ 0 h 3270394"/>
              <a:gd name="connsiteX1" fmla="*/ 4273550 w 4273550"/>
              <a:gd name="connsiteY1" fmla="*/ 0 h 3270394"/>
              <a:gd name="connsiteX2" fmla="*/ 4273550 w 4273550"/>
              <a:gd name="connsiteY2" fmla="*/ 3270394 h 3270394"/>
              <a:gd name="connsiteX3" fmla="*/ 0 w 4273550"/>
              <a:gd name="connsiteY3" fmla="*/ 3270394 h 3270394"/>
            </a:gdLst>
            <a:ahLst/>
            <a:cxnLst>
              <a:cxn ang="0">
                <a:pos x="connsiteX0" y="connsiteY0"/>
              </a:cxn>
              <a:cxn ang="0">
                <a:pos x="connsiteX1" y="connsiteY1"/>
              </a:cxn>
              <a:cxn ang="0">
                <a:pos x="connsiteX2" y="connsiteY2"/>
              </a:cxn>
              <a:cxn ang="0">
                <a:pos x="connsiteX3" y="connsiteY3"/>
              </a:cxn>
            </a:cxnLst>
            <a:rect l="l" t="t" r="r" b="b"/>
            <a:pathLst>
              <a:path w="4273550" h="3270394">
                <a:moveTo>
                  <a:pt x="0" y="0"/>
                </a:moveTo>
                <a:lnTo>
                  <a:pt x="4273550" y="0"/>
                </a:lnTo>
                <a:lnTo>
                  <a:pt x="4273550" y="3270394"/>
                </a:lnTo>
                <a:lnTo>
                  <a:pt x="0" y="3270394"/>
                </a:lnTo>
                <a:close/>
              </a:path>
            </a:pathLst>
          </a:custGeom>
          <a:pattFill prst="pct5">
            <a:fgClr>
              <a:srgbClr val="FF0000"/>
            </a:fgClr>
            <a:bgClr>
              <a:schemeClr val="bg1"/>
            </a:bgClr>
          </a:pattFill>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
        <p:nvSpPr>
          <p:cNvPr id="14" name="Picture Placeholder 13">
            <a:extLst>
              <a:ext uri="{FF2B5EF4-FFF2-40B4-BE49-F238E27FC236}">
                <a16:creationId xmlns:a16="http://schemas.microsoft.com/office/drawing/2014/main" id="{D2DDA22F-6C6A-6F46-9785-37E376D740A4}"/>
              </a:ext>
            </a:extLst>
          </p:cNvPr>
          <p:cNvSpPr>
            <a:spLocks noGrp="1"/>
          </p:cNvSpPr>
          <p:nvPr>
            <p:ph type="pic" sz="quarter" idx="12"/>
          </p:nvPr>
        </p:nvSpPr>
        <p:spPr>
          <a:xfrm>
            <a:off x="336550" y="492053"/>
            <a:ext cx="2692400" cy="5873894"/>
          </a:xfrm>
          <a:custGeom>
            <a:avLst/>
            <a:gdLst>
              <a:gd name="connsiteX0" fmla="*/ 0 w 2692400"/>
              <a:gd name="connsiteY0" fmla="*/ 0 h 5873894"/>
              <a:gd name="connsiteX1" fmla="*/ 2692400 w 2692400"/>
              <a:gd name="connsiteY1" fmla="*/ 0 h 5873894"/>
              <a:gd name="connsiteX2" fmla="*/ 2692400 w 2692400"/>
              <a:gd name="connsiteY2" fmla="*/ 5873894 h 5873894"/>
              <a:gd name="connsiteX3" fmla="*/ 0 w 2692400"/>
              <a:gd name="connsiteY3" fmla="*/ 5873894 h 5873894"/>
            </a:gdLst>
            <a:ahLst/>
            <a:cxnLst>
              <a:cxn ang="0">
                <a:pos x="connsiteX0" y="connsiteY0"/>
              </a:cxn>
              <a:cxn ang="0">
                <a:pos x="connsiteX1" y="connsiteY1"/>
              </a:cxn>
              <a:cxn ang="0">
                <a:pos x="connsiteX2" y="connsiteY2"/>
              </a:cxn>
              <a:cxn ang="0">
                <a:pos x="connsiteX3" y="connsiteY3"/>
              </a:cxn>
            </a:cxnLst>
            <a:rect l="l" t="t" r="r" b="b"/>
            <a:pathLst>
              <a:path w="2692400" h="5873894">
                <a:moveTo>
                  <a:pt x="0" y="0"/>
                </a:moveTo>
                <a:lnTo>
                  <a:pt x="2692400" y="0"/>
                </a:lnTo>
                <a:lnTo>
                  <a:pt x="2692400" y="5873894"/>
                </a:lnTo>
                <a:lnTo>
                  <a:pt x="0" y="5873894"/>
                </a:lnTo>
                <a:close/>
              </a:path>
            </a:pathLst>
          </a:custGeom>
          <a:pattFill prst="pct5">
            <a:fgClr>
              <a:srgbClr val="FF0000"/>
            </a:fgClr>
            <a:bgClr>
              <a:schemeClr val="bg1"/>
            </a:bgClr>
          </a:pattFill>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15114733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585DC43-C361-9540-A522-301F3ECFC995}"/>
              </a:ext>
            </a:extLst>
          </p:cNvPr>
          <p:cNvSpPr>
            <a:spLocks noGrp="1"/>
          </p:cNvSpPr>
          <p:nvPr>
            <p:ph type="pic" sz="quarter" idx="12"/>
          </p:nvPr>
        </p:nvSpPr>
        <p:spPr>
          <a:xfrm>
            <a:off x="0" y="-14775"/>
            <a:ext cx="5842000" cy="6872777"/>
          </a:xfrm>
          <a:custGeom>
            <a:avLst/>
            <a:gdLst>
              <a:gd name="connsiteX0" fmla="*/ 0 w 5842000"/>
              <a:gd name="connsiteY0" fmla="*/ 0 h 6872777"/>
              <a:gd name="connsiteX1" fmla="*/ 4170821 w 5842000"/>
              <a:gd name="connsiteY1" fmla="*/ 0 h 6872777"/>
              <a:gd name="connsiteX2" fmla="*/ 5842000 w 5842000"/>
              <a:gd name="connsiteY2" fmla="*/ 6872777 h 6872777"/>
              <a:gd name="connsiteX3" fmla="*/ 0 w 5842000"/>
              <a:gd name="connsiteY3" fmla="*/ 6872777 h 6872777"/>
            </a:gdLst>
            <a:ahLst/>
            <a:cxnLst>
              <a:cxn ang="0">
                <a:pos x="connsiteX0" y="connsiteY0"/>
              </a:cxn>
              <a:cxn ang="0">
                <a:pos x="connsiteX1" y="connsiteY1"/>
              </a:cxn>
              <a:cxn ang="0">
                <a:pos x="connsiteX2" y="connsiteY2"/>
              </a:cxn>
              <a:cxn ang="0">
                <a:pos x="connsiteX3" y="connsiteY3"/>
              </a:cxn>
            </a:cxnLst>
            <a:rect l="l" t="t" r="r" b="b"/>
            <a:pathLst>
              <a:path w="5842000" h="6872777">
                <a:moveTo>
                  <a:pt x="0" y="0"/>
                </a:moveTo>
                <a:lnTo>
                  <a:pt x="4170821" y="0"/>
                </a:lnTo>
                <a:lnTo>
                  <a:pt x="5842000" y="6872777"/>
                </a:lnTo>
                <a:lnTo>
                  <a:pt x="0" y="6872777"/>
                </a:lnTo>
                <a:close/>
              </a:path>
            </a:pathLst>
          </a:custGeom>
          <a:pattFill prst="pct5">
            <a:fgClr>
              <a:srgbClr val="FF0000"/>
            </a:fgClr>
            <a:bgClr>
              <a:schemeClr val="bg1"/>
            </a:bgClr>
          </a:pattFill>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19875570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981EEB7-1166-8346-BAFE-5BD38E53AA7D}"/>
              </a:ext>
            </a:extLst>
          </p:cNvPr>
          <p:cNvSpPr>
            <a:spLocks noGrp="1"/>
          </p:cNvSpPr>
          <p:nvPr>
            <p:ph type="pic" sz="quarter" idx="12"/>
          </p:nvPr>
        </p:nvSpPr>
        <p:spPr>
          <a:xfrm>
            <a:off x="7009380" y="0"/>
            <a:ext cx="5182621" cy="6858000"/>
          </a:xfrm>
          <a:custGeom>
            <a:avLst/>
            <a:gdLst>
              <a:gd name="connsiteX0" fmla="*/ 3607821 w 5182621"/>
              <a:gd name="connsiteY0" fmla="*/ 4533900 h 6858000"/>
              <a:gd name="connsiteX1" fmla="*/ 5182621 w 5182621"/>
              <a:gd name="connsiteY1" fmla="*/ 4533900 h 6858000"/>
              <a:gd name="connsiteX2" fmla="*/ 5182621 w 5182621"/>
              <a:gd name="connsiteY2" fmla="*/ 6858000 h 6858000"/>
              <a:gd name="connsiteX3" fmla="*/ 3607821 w 5182621"/>
              <a:gd name="connsiteY3" fmla="*/ 6858000 h 6858000"/>
              <a:gd name="connsiteX4" fmla="*/ 3607821 w 5182621"/>
              <a:gd name="connsiteY4" fmla="*/ 0 h 6858000"/>
              <a:gd name="connsiteX5" fmla="*/ 5182621 w 5182621"/>
              <a:gd name="connsiteY5" fmla="*/ 0 h 6858000"/>
              <a:gd name="connsiteX6" fmla="*/ 5182621 w 5182621"/>
              <a:gd name="connsiteY6" fmla="*/ 4412288 h 6858000"/>
              <a:gd name="connsiteX7" fmla="*/ 3607821 w 5182621"/>
              <a:gd name="connsiteY7" fmla="*/ 4412288 h 6858000"/>
              <a:gd name="connsiteX8" fmla="*/ 0 w 5182621"/>
              <a:gd name="connsiteY8" fmla="*/ 0 h 6858000"/>
              <a:gd name="connsiteX9" fmla="*/ 3491661 w 5182621"/>
              <a:gd name="connsiteY9" fmla="*/ 0 h 6858000"/>
              <a:gd name="connsiteX10" fmla="*/ 3491661 w 5182621"/>
              <a:gd name="connsiteY10" fmla="*/ 6858000 h 6858000"/>
              <a:gd name="connsiteX11" fmla="*/ 0 w 518262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82621" h="6858000">
                <a:moveTo>
                  <a:pt x="3607821" y="4533900"/>
                </a:moveTo>
                <a:lnTo>
                  <a:pt x="5182621" y="4533900"/>
                </a:lnTo>
                <a:lnTo>
                  <a:pt x="5182621" y="6858000"/>
                </a:lnTo>
                <a:lnTo>
                  <a:pt x="3607821" y="6858000"/>
                </a:lnTo>
                <a:close/>
                <a:moveTo>
                  <a:pt x="3607821" y="0"/>
                </a:moveTo>
                <a:lnTo>
                  <a:pt x="5182621" y="0"/>
                </a:lnTo>
                <a:lnTo>
                  <a:pt x="5182621" y="4412288"/>
                </a:lnTo>
                <a:lnTo>
                  <a:pt x="3607821" y="4412288"/>
                </a:lnTo>
                <a:close/>
                <a:moveTo>
                  <a:pt x="0" y="0"/>
                </a:moveTo>
                <a:lnTo>
                  <a:pt x="3491661" y="0"/>
                </a:lnTo>
                <a:lnTo>
                  <a:pt x="3491661" y="6858000"/>
                </a:lnTo>
                <a:lnTo>
                  <a:pt x="0" y="6858000"/>
                </a:lnTo>
                <a:close/>
              </a:path>
            </a:pathLst>
          </a:custGeom>
          <a:pattFill prst="pct5">
            <a:fgClr>
              <a:srgbClr val="FF0000"/>
            </a:fgClr>
            <a:bgClr>
              <a:schemeClr val="bg1"/>
            </a:bgClr>
          </a:pattFill>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25173112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1C928F8-CC4A-F34A-BC81-ACC1CD7DB308}"/>
              </a:ext>
            </a:extLst>
          </p:cNvPr>
          <p:cNvSpPr>
            <a:spLocks noGrp="1"/>
          </p:cNvSpPr>
          <p:nvPr>
            <p:ph type="pic" sz="quarter" idx="13"/>
          </p:nvPr>
        </p:nvSpPr>
        <p:spPr>
          <a:xfrm>
            <a:off x="4883285" y="1794568"/>
            <a:ext cx="6851547" cy="3802524"/>
          </a:xfrm>
          <a:custGeom>
            <a:avLst/>
            <a:gdLst>
              <a:gd name="connsiteX0" fmla="*/ 0 w 4762500"/>
              <a:gd name="connsiteY0" fmla="*/ 0 h 3017040"/>
              <a:gd name="connsiteX1" fmla="*/ 4762500 w 4762500"/>
              <a:gd name="connsiteY1" fmla="*/ 0 h 3017040"/>
              <a:gd name="connsiteX2" fmla="*/ 4762500 w 4762500"/>
              <a:gd name="connsiteY2" fmla="*/ 3017040 h 3017040"/>
              <a:gd name="connsiteX3" fmla="*/ 0 w 4762500"/>
              <a:gd name="connsiteY3" fmla="*/ 3017040 h 3017040"/>
            </a:gdLst>
            <a:ahLst/>
            <a:cxnLst>
              <a:cxn ang="0">
                <a:pos x="connsiteX0" y="connsiteY0"/>
              </a:cxn>
              <a:cxn ang="0">
                <a:pos x="connsiteX1" y="connsiteY1"/>
              </a:cxn>
              <a:cxn ang="0">
                <a:pos x="connsiteX2" y="connsiteY2"/>
              </a:cxn>
              <a:cxn ang="0">
                <a:pos x="connsiteX3" y="connsiteY3"/>
              </a:cxn>
            </a:cxnLst>
            <a:rect l="l" t="t" r="r" b="b"/>
            <a:pathLst>
              <a:path w="4762500" h="3017040">
                <a:moveTo>
                  <a:pt x="0" y="0"/>
                </a:moveTo>
                <a:lnTo>
                  <a:pt x="4762500" y="0"/>
                </a:lnTo>
                <a:lnTo>
                  <a:pt x="4762500" y="3017040"/>
                </a:lnTo>
                <a:lnTo>
                  <a:pt x="0" y="3017040"/>
                </a:lnTo>
                <a:close/>
              </a:path>
            </a:pathLst>
          </a:custGeom>
          <a:pattFill prst="pct5">
            <a:fgClr>
              <a:srgbClr val="FF0000"/>
            </a:fgClr>
            <a:bgClr>
              <a:schemeClr val="bg1"/>
            </a:bgClr>
          </a:pattFill>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9057300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8AD84DE-04EA-C940-AEC6-6544864CE67B}"/>
              </a:ext>
            </a:extLst>
          </p:cNvPr>
          <p:cNvSpPr/>
          <p:nvPr userDrawn="1"/>
        </p:nvSpPr>
        <p:spPr>
          <a:xfrm>
            <a:off x="0" y="0"/>
            <a:ext cx="3958683" cy="6858000"/>
          </a:xfrm>
          <a:prstGeom prst="rect">
            <a:avLst/>
          </a:prstGeom>
          <a:solidFill>
            <a:srgbClr val="071C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6799AAE-7F59-054C-8AFC-E979BCB7AD9C}"/>
              </a:ext>
            </a:extLst>
          </p:cNvPr>
          <p:cNvSpPr/>
          <p:nvPr userDrawn="1"/>
        </p:nvSpPr>
        <p:spPr>
          <a:xfrm>
            <a:off x="0" y="6145306"/>
            <a:ext cx="1976718" cy="712694"/>
          </a:xfrm>
          <a:prstGeom prst="rect">
            <a:avLst/>
          </a:prstGeom>
          <a:solidFill>
            <a:srgbClr val="A2B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49E1BAF8-651F-1D48-A25F-55F8D8DC8F0D}"/>
              </a:ext>
            </a:extLst>
          </p:cNvPr>
          <p:cNvSpPr>
            <a:spLocks noGrp="1"/>
          </p:cNvSpPr>
          <p:nvPr>
            <p:ph type="pic" sz="quarter" idx="13"/>
          </p:nvPr>
        </p:nvSpPr>
        <p:spPr>
          <a:xfrm>
            <a:off x="1460500" y="1079500"/>
            <a:ext cx="3873500" cy="5778500"/>
          </a:xfrm>
          <a:custGeom>
            <a:avLst/>
            <a:gdLst>
              <a:gd name="connsiteX0" fmla="*/ 290009 w 3873500"/>
              <a:gd name="connsiteY0" fmla="*/ 0 h 5778500"/>
              <a:gd name="connsiteX1" fmla="*/ 3583491 w 3873500"/>
              <a:gd name="connsiteY1" fmla="*/ 0 h 5778500"/>
              <a:gd name="connsiteX2" fmla="*/ 3873500 w 3873500"/>
              <a:gd name="connsiteY2" fmla="*/ 290009 h 5778500"/>
              <a:gd name="connsiteX3" fmla="*/ 3873500 w 3873500"/>
              <a:gd name="connsiteY3" fmla="*/ 5778500 h 5778500"/>
              <a:gd name="connsiteX4" fmla="*/ 0 w 3873500"/>
              <a:gd name="connsiteY4" fmla="*/ 5778500 h 5778500"/>
              <a:gd name="connsiteX5" fmla="*/ 0 w 3873500"/>
              <a:gd name="connsiteY5" fmla="*/ 290009 h 5778500"/>
              <a:gd name="connsiteX6" fmla="*/ 290009 w 3873500"/>
              <a:gd name="connsiteY6" fmla="*/ 0 h 577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73500" h="5778500">
                <a:moveTo>
                  <a:pt x="290009" y="0"/>
                </a:moveTo>
                <a:lnTo>
                  <a:pt x="3583491" y="0"/>
                </a:lnTo>
                <a:cubicBezTo>
                  <a:pt x="3743659" y="0"/>
                  <a:pt x="3873500" y="129841"/>
                  <a:pt x="3873500" y="290009"/>
                </a:cubicBezTo>
                <a:lnTo>
                  <a:pt x="3873500" y="5778500"/>
                </a:lnTo>
                <a:lnTo>
                  <a:pt x="0" y="5778500"/>
                </a:lnTo>
                <a:lnTo>
                  <a:pt x="0" y="290009"/>
                </a:lnTo>
                <a:cubicBezTo>
                  <a:pt x="0" y="129841"/>
                  <a:pt x="129841" y="0"/>
                  <a:pt x="290009" y="0"/>
                </a:cubicBezTo>
                <a:close/>
              </a:path>
            </a:pathLst>
          </a:custGeom>
          <a:pattFill prst="pct5">
            <a:fgClr>
              <a:srgbClr val="FF0000"/>
            </a:fgClr>
            <a:bgClr>
              <a:schemeClr val="bg1"/>
            </a:bgClr>
          </a:pattFill>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39087920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F9965CB-4481-0D4A-8040-3B2EB6EA9836}"/>
              </a:ext>
            </a:extLst>
          </p:cNvPr>
          <p:cNvSpPr>
            <a:spLocks noGrp="1"/>
          </p:cNvSpPr>
          <p:nvPr>
            <p:ph type="pic" sz="quarter" idx="13"/>
          </p:nvPr>
        </p:nvSpPr>
        <p:spPr>
          <a:xfrm>
            <a:off x="6197600" y="0"/>
            <a:ext cx="5994400" cy="6858000"/>
          </a:xfrm>
          <a:custGeom>
            <a:avLst/>
            <a:gdLst>
              <a:gd name="connsiteX0" fmla="*/ 5994400 w 5994400"/>
              <a:gd name="connsiteY0" fmla="*/ 0 h 6858000"/>
              <a:gd name="connsiteX1" fmla="*/ 5994400 w 5994400"/>
              <a:gd name="connsiteY1" fmla="*/ 6858000 h 6858000"/>
              <a:gd name="connsiteX2" fmla="*/ 0 w 5994400"/>
              <a:gd name="connsiteY2" fmla="*/ 6858000 h 6858000"/>
              <a:gd name="connsiteX3" fmla="*/ 1549400 w 5994400"/>
              <a:gd name="connsiteY3" fmla="*/ 12700 h 6858000"/>
            </a:gdLst>
            <a:ahLst/>
            <a:cxnLst>
              <a:cxn ang="0">
                <a:pos x="connsiteX0" y="connsiteY0"/>
              </a:cxn>
              <a:cxn ang="0">
                <a:pos x="connsiteX1" y="connsiteY1"/>
              </a:cxn>
              <a:cxn ang="0">
                <a:pos x="connsiteX2" y="connsiteY2"/>
              </a:cxn>
              <a:cxn ang="0">
                <a:pos x="connsiteX3" y="connsiteY3"/>
              </a:cxn>
            </a:cxnLst>
            <a:rect l="l" t="t" r="r" b="b"/>
            <a:pathLst>
              <a:path w="5994400" h="6858000">
                <a:moveTo>
                  <a:pt x="5994400" y="0"/>
                </a:moveTo>
                <a:lnTo>
                  <a:pt x="5994400" y="6858000"/>
                </a:lnTo>
                <a:lnTo>
                  <a:pt x="0" y="6858000"/>
                </a:lnTo>
                <a:lnTo>
                  <a:pt x="1549400" y="12700"/>
                </a:lnTo>
                <a:close/>
              </a:path>
            </a:pathLst>
          </a:custGeom>
          <a:pattFill prst="pct5">
            <a:fgClr>
              <a:srgbClr val="FF0000"/>
            </a:fgClr>
            <a:bgClr>
              <a:schemeClr val="bg1"/>
            </a:bgClr>
          </a:pattFill>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34309777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02A8A93A-25C0-9B4E-878E-3CD2042FFF6A}"/>
              </a:ext>
            </a:extLst>
          </p:cNvPr>
          <p:cNvSpPr>
            <a:spLocks noGrp="1"/>
          </p:cNvSpPr>
          <p:nvPr>
            <p:ph type="pic" sz="quarter" idx="13"/>
          </p:nvPr>
        </p:nvSpPr>
        <p:spPr>
          <a:xfrm>
            <a:off x="7327900" y="0"/>
            <a:ext cx="4864100" cy="6858000"/>
          </a:xfrm>
          <a:custGeom>
            <a:avLst/>
            <a:gdLst>
              <a:gd name="connsiteX0" fmla="*/ 0 w 4864100"/>
              <a:gd name="connsiteY0" fmla="*/ 3537020 h 6858000"/>
              <a:gd name="connsiteX1" fmla="*/ 4864100 w 4864100"/>
              <a:gd name="connsiteY1" fmla="*/ 3537020 h 6858000"/>
              <a:gd name="connsiteX2" fmla="*/ 4864100 w 4864100"/>
              <a:gd name="connsiteY2" fmla="*/ 6858000 h 6858000"/>
              <a:gd name="connsiteX3" fmla="*/ 0 w 4864100"/>
              <a:gd name="connsiteY3" fmla="*/ 6858000 h 6858000"/>
              <a:gd name="connsiteX4" fmla="*/ 0 w 4864100"/>
              <a:gd name="connsiteY4" fmla="*/ 0 h 6858000"/>
              <a:gd name="connsiteX5" fmla="*/ 4864100 w 4864100"/>
              <a:gd name="connsiteY5" fmla="*/ 0 h 6858000"/>
              <a:gd name="connsiteX6" fmla="*/ 4864100 w 4864100"/>
              <a:gd name="connsiteY6" fmla="*/ 3429000 h 6858000"/>
              <a:gd name="connsiteX7" fmla="*/ 0 w 4864100"/>
              <a:gd name="connsiteY7"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64100" h="6858000">
                <a:moveTo>
                  <a:pt x="0" y="3537020"/>
                </a:moveTo>
                <a:lnTo>
                  <a:pt x="4864100" y="3537020"/>
                </a:lnTo>
                <a:lnTo>
                  <a:pt x="4864100" y="6858000"/>
                </a:lnTo>
                <a:lnTo>
                  <a:pt x="0" y="6858000"/>
                </a:lnTo>
                <a:close/>
                <a:moveTo>
                  <a:pt x="0" y="0"/>
                </a:moveTo>
                <a:lnTo>
                  <a:pt x="4864100" y="0"/>
                </a:lnTo>
                <a:lnTo>
                  <a:pt x="4864100" y="3429000"/>
                </a:lnTo>
                <a:lnTo>
                  <a:pt x="0" y="3429000"/>
                </a:lnTo>
                <a:close/>
              </a:path>
            </a:pathLst>
          </a:custGeom>
          <a:pattFill prst="pct5">
            <a:fgClr>
              <a:srgbClr val="FF0000"/>
            </a:fgClr>
            <a:bgClr>
              <a:schemeClr val="bg1"/>
            </a:bgClr>
          </a:pattFill>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982213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53FBABC-38CC-E044-95AF-746817E4CADE}"/>
              </a:ext>
            </a:extLst>
          </p:cNvPr>
          <p:cNvSpPr>
            <a:spLocks noGrp="1"/>
          </p:cNvSpPr>
          <p:nvPr>
            <p:ph type="pic" sz="quarter" idx="10"/>
          </p:nvPr>
        </p:nvSpPr>
        <p:spPr>
          <a:xfrm>
            <a:off x="1030562" y="0"/>
            <a:ext cx="4635500" cy="5422900"/>
          </a:xfrm>
          <a:custGeom>
            <a:avLst/>
            <a:gdLst>
              <a:gd name="connsiteX0" fmla="*/ 0 w 4635500"/>
              <a:gd name="connsiteY0" fmla="*/ 0 h 5422900"/>
              <a:gd name="connsiteX1" fmla="*/ 4635500 w 4635500"/>
              <a:gd name="connsiteY1" fmla="*/ 0 h 5422900"/>
              <a:gd name="connsiteX2" fmla="*/ 4635500 w 4635500"/>
              <a:gd name="connsiteY2" fmla="*/ 5422900 h 5422900"/>
              <a:gd name="connsiteX3" fmla="*/ 0 w 4635500"/>
              <a:gd name="connsiteY3" fmla="*/ 5422900 h 5422900"/>
            </a:gdLst>
            <a:ahLst/>
            <a:cxnLst>
              <a:cxn ang="0">
                <a:pos x="connsiteX0" y="connsiteY0"/>
              </a:cxn>
              <a:cxn ang="0">
                <a:pos x="connsiteX1" y="connsiteY1"/>
              </a:cxn>
              <a:cxn ang="0">
                <a:pos x="connsiteX2" y="connsiteY2"/>
              </a:cxn>
              <a:cxn ang="0">
                <a:pos x="connsiteX3" y="connsiteY3"/>
              </a:cxn>
            </a:cxnLst>
            <a:rect l="l" t="t" r="r" b="b"/>
            <a:pathLst>
              <a:path w="4635500" h="5422900">
                <a:moveTo>
                  <a:pt x="0" y="0"/>
                </a:moveTo>
                <a:lnTo>
                  <a:pt x="4635500" y="0"/>
                </a:lnTo>
                <a:lnTo>
                  <a:pt x="4635500" y="5422900"/>
                </a:lnTo>
                <a:lnTo>
                  <a:pt x="0" y="5422900"/>
                </a:lnTo>
                <a:close/>
              </a:path>
            </a:pathLst>
          </a:custGeom>
          <a:pattFill prst="pct5">
            <a:fgClr>
              <a:srgbClr val="FF0000"/>
            </a:fgClr>
            <a:bgClr>
              <a:schemeClr val="bg1"/>
            </a:bgClr>
          </a:pattFill>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6901688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527050" y="631946"/>
            <a:ext cx="11041227" cy="432048"/>
          </a:xfrm>
        </p:spPr>
        <p:txBody>
          <a:bodyPr>
            <a:normAutofit/>
          </a:bodyPr>
          <a:lstStyle>
            <a:lvl1pPr algn="l">
              <a:defRPr sz="2000" b="1" baseline="0">
                <a:solidFill>
                  <a:schemeClr val="accent6">
                    <a:lumMod val="75000"/>
                  </a:schemeClr>
                </a:solidFill>
                <a:latin typeface="Arial" pitchFamily="34" charset="0"/>
                <a:cs typeface="Arial" pitchFamily="34" charset="0"/>
              </a:defRPr>
            </a:lvl1pPr>
          </a:lstStyle>
          <a:p>
            <a:r>
              <a:rPr lang="es-ES" dirty="0"/>
              <a:t>Haga clic para modificar el estilo de título del patrón</a:t>
            </a:r>
          </a:p>
        </p:txBody>
      </p:sp>
      <p:sp>
        <p:nvSpPr>
          <p:cNvPr id="4" name="3 Marcador de contenido"/>
          <p:cNvSpPr>
            <a:spLocks noGrp="1"/>
          </p:cNvSpPr>
          <p:nvPr>
            <p:ph sz="half" idx="2" hasCustomPrompt="1"/>
          </p:nvPr>
        </p:nvSpPr>
        <p:spPr>
          <a:xfrm>
            <a:off x="865414" y="1306286"/>
            <a:ext cx="10352315" cy="4642994"/>
          </a:xfrm>
        </p:spPr>
        <p:txBody>
          <a:bodyPr>
            <a:normAutofit/>
          </a:bodyPr>
          <a:lstStyle>
            <a:lvl1pPr marL="685800" marR="0" indent="-228600" algn="l" defTabSz="914400" rtl="0" eaLnBrk="1" fontAlgn="auto" latinLnBrk="0" hangingPunct="1">
              <a:lnSpc>
                <a:spcPct val="100000"/>
              </a:lnSpc>
              <a:spcBef>
                <a:spcPct val="20000"/>
              </a:spcBef>
              <a:spcAft>
                <a:spcPts val="0"/>
              </a:spcAft>
              <a:buClrTx/>
              <a:buSzTx/>
              <a:buFont typeface="Arial" pitchFamily="34" charset="0"/>
              <a:buNone/>
              <a:tabLst/>
              <a:defRPr lang="es-ES" sz="1500" b="0" i="0" u="none" strike="noStrike" baseline="0" smtClean="0">
                <a:solidFill>
                  <a:schemeClr val="bg2"/>
                </a:solidFill>
                <a:latin typeface="Arial" pitchFamily="34" charset="0"/>
                <a:cs typeface="Arial" pitchFamily="34" charset="0"/>
              </a:defRPr>
            </a:lvl1pPr>
            <a:lvl2pPr>
              <a:defRPr lang="es-ES" sz="2000" kern="1200" dirty="0">
                <a:solidFill>
                  <a:schemeClr val="tx1"/>
                </a:solidFill>
                <a:latin typeface="+mn-lt"/>
                <a:ea typeface="+mn-ea"/>
                <a:cs typeface="+mn-cs"/>
              </a:defRPr>
            </a:lvl2pPr>
            <a:lvl3pPr>
              <a:defRPr sz="1800"/>
            </a:lvl3pPr>
            <a:lvl4pPr>
              <a:defRPr sz="1600"/>
            </a:lvl4pPr>
            <a:lvl5pPr>
              <a:defRPr sz="1600"/>
            </a:lvl5pPr>
            <a:lvl6pPr>
              <a:defRPr sz="1600"/>
            </a:lvl6pPr>
            <a:lvl7pPr>
              <a:defRPr sz="1600"/>
            </a:lvl7pPr>
            <a:lvl8pPr>
              <a:defRPr sz="1600"/>
            </a:lvl8pPr>
            <a:lvl9pPr>
              <a:defRPr sz="1600"/>
            </a:lvl9pPr>
          </a:lstStyle>
          <a:p>
            <a:pPr marL="685800" lvl="1" indent="-228600" algn="l" defTabSz="914400" rtl="0" eaLnBrk="1" latinLnBrk="0" hangingPunct="1">
              <a:lnSpc>
                <a:spcPct val="90000"/>
              </a:lnSpc>
              <a:spcBef>
                <a:spcPts val="500"/>
              </a:spcBef>
              <a:buFont typeface="Arial" panose="020B0604020202020204" pitchFamily="34" charset="0"/>
              <a:buChar char="•"/>
            </a:pPr>
            <a:r>
              <a:rPr lang="es-ES" dirty="0"/>
              <a:t>Primer nivel</a:t>
            </a:r>
          </a:p>
          <a:p>
            <a:pPr lvl="2"/>
            <a:r>
              <a:rPr lang="es-ES" dirty="0"/>
              <a:t>Segundo nivel</a:t>
            </a:r>
          </a:p>
        </p:txBody>
      </p:sp>
      <p:sp>
        <p:nvSpPr>
          <p:cNvPr id="5" name="7 Marcador de pie de página">
            <a:extLst>
              <a:ext uri="{FF2B5EF4-FFF2-40B4-BE49-F238E27FC236}">
                <a16:creationId xmlns:a16="http://schemas.microsoft.com/office/drawing/2014/main" id="{5EC74DF6-ACFC-4B4A-A168-126285F33A48}"/>
              </a:ext>
            </a:extLst>
          </p:cNvPr>
          <p:cNvSpPr>
            <a:spLocks noGrp="1"/>
          </p:cNvSpPr>
          <p:nvPr>
            <p:ph type="ftr" sz="quarter" idx="10"/>
          </p:nvPr>
        </p:nvSpPr>
        <p:spPr>
          <a:xfrm>
            <a:off x="527050" y="6457157"/>
            <a:ext cx="3860800" cy="365125"/>
          </a:xfrm>
        </p:spPr>
        <p:txBody>
          <a:bodyPr/>
          <a:lstStyle>
            <a:lvl1pPr algn="l">
              <a:defRPr baseline="0">
                <a:solidFill>
                  <a:schemeClr val="tx1"/>
                </a:solidFill>
              </a:defRPr>
            </a:lvl1pPr>
          </a:lstStyle>
          <a:p>
            <a:pPr>
              <a:defRPr/>
            </a:pPr>
            <a:r>
              <a:rPr lang="es-ES" dirty="0"/>
              <a:t>Formador: Ana Isabel Vegas</a:t>
            </a:r>
          </a:p>
        </p:txBody>
      </p:sp>
    </p:spTree>
    <p:extLst>
      <p:ext uri="{BB962C8B-B14F-4D97-AF65-F5344CB8AC3E}">
        <p14:creationId xmlns:p14="http://schemas.microsoft.com/office/powerpoint/2010/main" val="17233561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00A261-93C1-6C73-5326-88EF05DDC04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E57D177F-B0EE-F059-9E13-2345E9DC88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F92CBAE8-1D21-704F-C2DC-FBDE0CA04185}"/>
              </a:ext>
            </a:extLst>
          </p:cNvPr>
          <p:cNvSpPr>
            <a:spLocks noGrp="1"/>
          </p:cNvSpPr>
          <p:nvPr>
            <p:ph type="dt" sz="half" idx="10"/>
          </p:nvPr>
        </p:nvSpPr>
        <p:spPr/>
        <p:txBody>
          <a:bodyPr/>
          <a:lstStyle/>
          <a:p>
            <a:fld id="{11CCB5D5-BC03-6742-B016-CDB7860274F9}" type="datetimeFigureOut">
              <a:rPr lang="es-ES" smtClean="0"/>
              <a:t>2/7/25</a:t>
            </a:fld>
            <a:endParaRPr lang="es-ES"/>
          </a:p>
        </p:txBody>
      </p:sp>
      <p:sp>
        <p:nvSpPr>
          <p:cNvPr id="5" name="Marcador de pie de página 4">
            <a:extLst>
              <a:ext uri="{FF2B5EF4-FFF2-40B4-BE49-F238E27FC236}">
                <a16:creationId xmlns:a16="http://schemas.microsoft.com/office/drawing/2014/main" id="{B9A4F578-8671-83FD-B033-1564E487691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940D3A1-35DB-7051-E624-E81DE7541BDF}"/>
              </a:ext>
            </a:extLst>
          </p:cNvPr>
          <p:cNvSpPr>
            <a:spLocks noGrp="1"/>
          </p:cNvSpPr>
          <p:nvPr>
            <p:ph type="sldNum" sz="quarter" idx="12"/>
          </p:nvPr>
        </p:nvSpPr>
        <p:spPr/>
        <p:txBody>
          <a:bodyPr/>
          <a:lstStyle/>
          <a:p>
            <a:fld id="{CE8EDE89-FE56-E748-BBE1-974594B5398D}" type="slidenum">
              <a:rPr lang="es-ES" smtClean="0"/>
              <a:t>‹Nº›</a:t>
            </a:fld>
            <a:endParaRPr lang="es-ES"/>
          </a:p>
        </p:txBody>
      </p:sp>
    </p:spTree>
    <p:extLst>
      <p:ext uri="{BB962C8B-B14F-4D97-AF65-F5344CB8AC3E}">
        <p14:creationId xmlns:p14="http://schemas.microsoft.com/office/powerpoint/2010/main" val="270568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9E0316-C990-E0EE-2372-BA681C89090E}"/>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6687217-047F-AF85-AD95-4E9BE4662D38}"/>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0B65C1C-7B31-394F-B330-311C1A18D098}"/>
              </a:ext>
            </a:extLst>
          </p:cNvPr>
          <p:cNvSpPr>
            <a:spLocks noGrp="1"/>
          </p:cNvSpPr>
          <p:nvPr>
            <p:ph type="dt" sz="half" idx="10"/>
          </p:nvPr>
        </p:nvSpPr>
        <p:spPr/>
        <p:txBody>
          <a:bodyPr/>
          <a:lstStyle/>
          <a:p>
            <a:fld id="{11CCB5D5-BC03-6742-B016-CDB7860274F9}" type="datetimeFigureOut">
              <a:rPr lang="es-ES" smtClean="0"/>
              <a:t>2/7/25</a:t>
            </a:fld>
            <a:endParaRPr lang="es-ES"/>
          </a:p>
        </p:txBody>
      </p:sp>
      <p:sp>
        <p:nvSpPr>
          <p:cNvPr id="5" name="Marcador de pie de página 4">
            <a:extLst>
              <a:ext uri="{FF2B5EF4-FFF2-40B4-BE49-F238E27FC236}">
                <a16:creationId xmlns:a16="http://schemas.microsoft.com/office/drawing/2014/main" id="{A7F3E433-8519-4323-ED57-B95DA0FD26E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789816A-0641-4D45-B267-3E0165AF5712}"/>
              </a:ext>
            </a:extLst>
          </p:cNvPr>
          <p:cNvSpPr>
            <a:spLocks noGrp="1"/>
          </p:cNvSpPr>
          <p:nvPr>
            <p:ph type="sldNum" sz="quarter" idx="12"/>
          </p:nvPr>
        </p:nvSpPr>
        <p:spPr/>
        <p:txBody>
          <a:bodyPr/>
          <a:lstStyle/>
          <a:p>
            <a:fld id="{CE8EDE89-FE56-E748-BBE1-974594B5398D}" type="slidenum">
              <a:rPr lang="es-ES" smtClean="0"/>
              <a:t>‹Nº›</a:t>
            </a:fld>
            <a:endParaRPr lang="es-ES"/>
          </a:p>
        </p:txBody>
      </p:sp>
    </p:spTree>
    <p:extLst>
      <p:ext uri="{BB962C8B-B14F-4D97-AF65-F5344CB8AC3E}">
        <p14:creationId xmlns:p14="http://schemas.microsoft.com/office/powerpoint/2010/main" val="36397021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027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211A376-35E4-854C-9359-12B8AFE9239A}"/>
              </a:ext>
            </a:extLst>
          </p:cNvPr>
          <p:cNvSpPr>
            <a:spLocks noGrp="1"/>
          </p:cNvSpPr>
          <p:nvPr>
            <p:ph type="pic" sz="quarter" idx="10"/>
          </p:nvPr>
        </p:nvSpPr>
        <p:spPr>
          <a:xfrm>
            <a:off x="990600" y="0"/>
            <a:ext cx="4749846" cy="6858000"/>
          </a:xfrm>
          <a:custGeom>
            <a:avLst/>
            <a:gdLst>
              <a:gd name="connsiteX0" fmla="*/ 0 w 4749846"/>
              <a:gd name="connsiteY0" fmla="*/ 0 h 6858000"/>
              <a:gd name="connsiteX1" fmla="*/ 4749846 w 4749846"/>
              <a:gd name="connsiteY1" fmla="*/ 0 h 6858000"/>
              <a:gd name="connsiteX2" fmla="*/ 4749846 w 4749846"/>
              <a:gd name="connsiteY2" fmla="*/ 6858000 h 6858000"/>
              <a:gd name="connsiteX3" fmla="*/ 0 w 474984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749846" h="6858000">
                <a:moveTo>
                  <a:pt x="0" y="0"/>
                </a:moveTo>
                <a:lnTo>
                  <a:pt x="4749846" y="0"/>
                </a:lnTo>
                <a:lnTo>
                  <a:pt x="4749846" y="6858000"/>
                </a:lnTo>
                <a:lnTo>
                  <a:pt x="0" y="6858000"/>
                </a:lnTo>
                <a:close/>
              </a:path>
            </a:pathLst>
          </a:custGeom>
          <a:pattFill prst="pct5">
            <a:fgClr>
              <a:srgbClr val="FF0000"/>
            </a:fgClr>
            <a:bgClr>
              <a:schemeClr val="bg1"/>
            </a:bgClr>
          </a:pattFill>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3923418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1C65CB4-0F1D-FC4C-845B-D787399E2A76}"/>
              </a:ext>
            </a:extLst>
          </p:cNvPr>
          <p:cNvSpPr>
            <a:spLocks noGrp="1"/>
          </p:cNvSpPr>
          <p:nvPr>
            <p:ph type="pic" sz="quarter" idx="10"/>
          </p:nvPr>
        </p:nvSpPr>
        <p:spPr>
          <a:xfrm>
            <a:off x="685800" y="907940"/>
            <a:ext cx="10820400" cy="4953000"/>
          </a:xfrm>
          <a:custGeom>
            <a:avLst/>
            <a:gdLst>
              <a:gd name="connsiteX0" fmla="*/ 0 w 10820400"/>
              <a:gd name="connsiteY0" fmla="*/ 0 h 4953000"/>
              <a:gd name="connsiteX1" fmla="*/ 10820400 w 10820400"/>
              <a:gd name="connsiteY1" fmla="*/ 0 h 4953000"/>
              <a:gd name="connsiteX2" fmla="*/ 10820400 w 10820400"/>
              <a:gd name="connsiteY2" fmla="*/ 4953000 h 4953000"/>
              <a:gd name="connsiteX3" fmla="*/ 0 w 10820400"/>
              <a:gd name="connsiteY3" fmla="*/ 4953000 h 4953000"/>
            </a:gdLst>
            <a:ahLst/>
            <a:cxnLst>
              <a:cxn ang="0">
                <a:pos x="connsiteX0" y="connsiteY0"/>
              </a:cxn>
              <a:cxn ang="0">
                <a:pos x="connsiteX1" y="connsiteY1"/>
              </a:cxn>
              <a:cxn ang="0">
                <a:pos x="connsiteX2" y="connsiteY2"/>
              </a:cxn>
              <a:cxn ang="0">
                <a:pos x="connsiteX3" y="connsiteY3"/>
              </a:cxn>
            </a:cxnLst>
            <a:rect l="l" t="t" r="r" b="b"/>
            <a:pathLst>
              <a:path w="10820400" h="4953000">
                <a:moveTo>
                  <a:pt x="0" y="0"/>
                </a:moveTo>
                <a:lnTo>
                  <a:pt x="10820400" y="0"/>
                </a:lnTo>
                <a:lnTo>
                  <a:pt x="10820400" y="4953000"/>
                </a:lnTo>
                <a:lnTo>
                  <a:pt x="0" y="4953000"/>
                </a:lnTo>
                <a:close/>
              </a:path>
            </a:pathLst>
          </a:custGeom>
          <a:pattFill prst="pct5">
            <a:fgClr>
              <a:srgbClr val="FF0000"/>
            </a:fgClr>
            <a:bgClr>
              <a:schemeClr val="bg1"/>
            </a:bgClr>
          </a:pattFill>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740428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90DAA19-E1B6-F94A-ABFD-AF715D839121}"/>
              </a:ext>
            </a:extLst>
          </p:cNvPr>
          <p:cNvSpPr/>
          <p:nvPr userDrawn="1"/>
        </p:nvSpPr>
        <p:spPr>
          <a:xfrm>
            <a:off x="8699500" y="-1"/>
            <a:ext cx="3492500" cy="4680643"/>
          </a:xfrm>
          <a:prstGeom prst="rect">
            <a:avLst/>
          </a:prstGeom>
          <a:solidFill>
            <a:srgbClr val="1941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E3A5F902-BD8B-D246-BF7D-409627E63BC0}"/>
              </a:ext>
            </a:extLst>
          </p:cNvPr>
          <p:cNvSpPr>
            <a:spLocks noGrp="1"/>
          </p:cNvSpPr>
          <p:nvPr>
            <p:ph type="pic" sz="quarter" idx="10"/>
          </p:nvPr>
        </p:nvSpPr>
        <p:spPr>
          <a:xfrm>
            <a:off x="6327259" y="722707"/>
            <a:ext cx="4208765" cy="5412586"/>
          </a:xfrm>
          <a:custGeom>
            <a:avLst/>
            <a:gdLst>
              <a:gd name="connsiteX0" fmla="*/ 0 w 4208765"/>
              <a:gd name="connsiteY0" fmla="*/ 0 h 5412586"/>
              <a:gd name="connsiteX1" fmla="*/ 4208765 w 4208765"/>
              <a:gd name="connsiteY1" fmla="*/ 0 h 5412586"/>
              <a:gd name="connsiteX2" fmla="*/ 4208765 w 4208765"/>
              <a:gd name="connsiteY2" fmla="*/ 5412586 h 5412586"/>
              <a:gd name="connsiteX3" fmla="*/ 0 w 4208765"/>
              <a:gd name="connsiteY3" fmla="*/ 5412586 h 5412586"/>
            </a:gdLst>
            <a:ahLst/>
            <a:cxnLst>
              <a:cxn ang="0">
                <a:pos x="connsiteX0" y="connsiteY0"/>
              </a:cxn>
              <a:cxn ang="0">
                <a:pos x="connsiteX1" y="connsiteY1"/>
              </a:cxn>
              <a:cxn ang="0">
                <a:pos x="connsiteX2" y="connsiteY2"/>
              </a:cxn>
              <a:cxn ang="0">
                <a:pos x="connsiteX3" y="connsiteY3"/>
              </a:cxn>
            </a:cxnLst>
            <a:rect l="l" t="t" r="r" b="b"/>
            <a:pathLst>
              <a:path w="4208765" h="5412586">
                <a:moveTo>
                  <a:pt x="0" y="0"/>
                </a:moveTo>
                <a:lnTo>
                  <a:pt x="4208765" y="0"/>
                </a:lnTo>
                <a:lnTo>
                  <a:pt x="4208765" y="5412586"/>
                </a:lnTo>
                <a:lnTo>
                  <a:pt x="0" y="5412586"/>
                </a:lnTo>
                <a:close/>
              </a:path>
            </a:pathLst>
          </a:custGeom>
          <a:pattFill prst="pct5">
            <a:fgClr>
              <a:srgbClr val="FF0000"/>
            </a:fgClr>
            <a:bgClr>
              <a:schemeClr val="bg1"/>
            </a:bgClr>
          </a:pattFill>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507111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3A2CCEA-3018-5440-98C6-099D5812A8BF}"/>
              </a:ext>
            </a:extLst>
          </p:cNvPr>
          <p:cNvSpPr/>
          <p:nvPr userDrawn="1"/>
        </p:nvSpPr>
        <p:spPr>
          <a:xfrm>
            <a:off x="2719746" y="0"/>
            <a:ext cx="3086100" cy="6858000"/>
          </a:xfrm>
          <a:prstGeom prst="rect">
            <a:avLst/>
          </a:prstGeom>
          <a:solidFill>
            <a:srgbClr val="1941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6EA80E04-8E28-2D44-BAE8-5788E8BB4B5F}"/>
              </a:ext>
            </a:extLst>
          </p:cNvPr>
          <p:cNvSpPr>
            <a:spLocks noGrp="1"/>
          </p:cNvSpPr>
          <p:nvPr>
            <p:ph type="pic" sz="quarter" idx="10"/>
          </p:nvPr>
        </p:nvSpPr>
        <p:spPr>
          <a:xfrm>
            <a:off x="989544" y="431800"/>
            <a:ext cx="4279900" cy="5994400"/>
          </a:xfrm>
          <a:custGeom>
            <a:avLst/>
            <a:gdLst>
              <a:gd name="connsiteX0" fmla="*/ 0 w 4279900"/>
              <a:gd name="connsiteY0" fmla="*/ 0 h 5994400"/>
              <a:gd name="connsiteX1" fmla="*/ 4279900 w 4279900"/>
              <a:gd name="connsiteY1" fmla="*/ 0 h 5994400"/>
              <a:gd name="connsiteX2" fmla="*/ 4279900 w 4279900"/>
              <a:gd name="connsiteY2" fmla="*/ 5994400 h 5994400"/>
              <a:gd name="connsiteX3" fmla="*/ 0 w 4279900"/>
              <a:gd name="connsiteY3" fmla="*/ 5994400 h 5994400"/>
            </a:gdLst>
            <a:ahLst/>
            <a:cxnLst>
              <a:cxn ang="0">
                <a:pos x="connsiteX0" y="connsiteY0"/>
              </a:cxn>
              <a:cxn ang="0">
                <a:pos x="connsiteX1" y="connsiteY1"/>
              </a:cxn>
              <a:cxn ang="0">
                <a:pos x="connsiteX2" y="connsiteY2"/>
              </a:cxn>
              <a:cxn ang="0">
                <a:pos x="connsiteX3" y="connsiteY3"/>
              </a:cxn>
            </a:cxnLst>
            <a:rect l="l" t="t" r="r" b="b"/>
            <a:pathLst>
              <a:path w="4279900" h="5994400">
                <a:moveTo>
                  <a:pt x="0" y="0"/>
                </a:moveTo>
                <a:lnTo>
                  <a:pt x="4279900" y="0"/>
                </a:lnTo>
                <a:lnTo>
                  <a:pt x="4279900" y="5994400"/>
                </a:lnTo>
                <a:lnTo>
                  <a:pt x="0" y="5994400"/>
                </a:lnTo>
                <a:close/>
              </a:path>
            </a:pathLst>
          </a:custGeom>
          <a:pattFill prst="pct5">
            <a:fgClr>
              <a:srgbClr val="FF0000"/>
            </a:fgClr>
            <a:bgClr>
              <a:schemeClr val="bg1"/>
            </a:bgClr>
          </a:pattFill>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1478905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9446DAC-26CC-084A-AE9C-F092B7465441}"/>
              </a:ext>
            </a:extLst>
          </p:cNvPr>
          <p:cNvSpPr>
            <a:spLocks noGrp="1"/>
          </p:cNvSpPr>
          <p:nvPr>
            <p:ph type="pic" sz="quarter" idx="10"/>
          </p:nvPr>
        </p:nvSpPr>
        <p:spPr>
          <a:xfrm>
            <a:off x="7061200" y="1"/>
            <a:ext cx="4432297" cy="6858001"/>
          </a:xfrm>
          <a:custGeom>
            <a:avLst/>
            <a:gdLst>
              <a:gd name="connsiteX0" fmla="*/ 0 w 4432297"/>
              <a:gd name="connsiteY0" fmla="*/ 3086100 h 6858001"/>
              <a:gd name="connsiteX1" fmla="*/ 4432297 w 4432297"/>
              <a:gd name="connsiteY1" fmla="*/ 3086100 h 6858001"/>
              <a:gd name="connsiteX2" fmla="*/ 4432297 w 4432297"/>
              <a:gd name="connsiteY2" fmla="*/ 6858001 h 6858001"/>
              <a:gd name="connsiteX3" fmla="*/ 0 w 4432297"/>
              <a:gd name="connsiteY3" fmla="*/ 6858001 h 6858001"/>
              <a:gd name="connsiteX4" fmla="*/ 0 w 4432297"/>
              <a:gd name="connsiteY4" fmla="*/ 0 h 6858001"/>
              <a:gd name="connsiteX5" fmla="*/ 4432297 w 4432297"/>
              <a:gd name="connsiteY5" fmla="*/ 0 h 6858001"/>
              <a:gd name="connsiteX6" fmla="*/ 4432297 w 4432297"/>
              <a:gd name="connsiteY6" fmla="*/ 2959100 h 6858001"/>
              <a:gd name="connsiteX7" fmla="*/ 0 w 4432297"/>
              <a:gd name="connsiteY7" fmla="*/ 29591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32297" h="6858001">
                <a:moveTo>
                  <a:pt x="0" y="3086100"/>
                </a:moveTo>
                <a:lnTo>
                  <a:pt x="4432297" y="3086100"/>
                </a:lnTo>
                <a:lnTo>
                  <a:pt x="4432297" y="6858001"/>
                </a:lnTo>
                <a:lnTo>
                  <a:pt x="0" y="6858001"/>
                </a:lnTo>
                <a:close/>
                <a:moveTo>
                  <a:pt x="0" y="0"/>
                </a:moveTo>
                <a:lnTo>
                  <a:pt x="4432297" y="0"/>
                </a:lnTo>
                <a:lnTo>
                  <a:pt x="4432297" y="2959100"/>
                </a:lnTo>
                <a:lnTo>
                  <a:pt x="0" y="2959100"/>
                </a:lnTo>
                <a:close/>
              </a:path>
            </a:pathLst>
          </a:custGeom>
          <a:pattFill prst="pct5">
            <a:fgClr>
              <a:srgbClr val="FF0000"/>
            </a:fgClr>
            <a:bgClr>
              <a:schemeClr val="bg1"/>
            </a:bgClr>
          </a:pattFill>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1962386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0278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emf"/><Relationship Id="rId2" Type="http://schemas.openxmlformats.org/officeDocument/2006/relationships/image" Target="../media/image1.jpg"/><Relationship Id="rId1" Type="http://schemas.openxmlformats.org/officeDocument/2006/relationships/slideLayout" Target="../slideLayouts/slideLayout31.xml"/><Relationship Id="rId6" Type="http://schemas.openxmlformats.org/officeDocument/2006/relationships/image" Target="../media/image5.png"/><Relationship Id="rId5" Type="http://schemas.openxmlformats.org/officeDocument/2006/relationships/image" Target="../media/image4.emf"/><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hyperlink" Target="https://twitter.com/martinfowler" TargetMode="External"/><Relationship Id="rId2" Type="http://schemas.openxmlformats.org/officeDocument/2006/relationships/notesSlide" Target="../notesSlides/notesSlide2.xml"/><Relationship Id="rId1" Type="http://schemas.openxmlformats.org/officeDocument/2006/relationships/slideLayout" Target="../slideLayouts/slideLayout30.xml"/><Relationship Id="rId6" Type="http://schemas.openxmlformats.org/officeDocument/2006/relationships/image" Target="../media/image12.png"/><Relationship Id="rId5" Type="http://schemas.openxmlformats.org/officeDocument/2006/relationships/hyperlink" Target="http://martinfowler.com/articles/microservices.html" TargetMode="External"/><Relationship Id="rId4" Type="http://schemas.openxmlformats.org/officeDocument/2006/relationships/hyperlink" Target="https://twitter.com/boicy"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0.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0.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0.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0.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Layout" Target="../slideLayouts/slideLayout32.xml"/><Relationship Id="rId5" Type="http://schemas.openxmlformats.org/officeDocument/2006/relationships/image" Target="../media/image9.emf"/><Relationship Id="rId4" Type="http://schemas.openxmlformats.org/officeDocument/2006/relationships/image" Target="../media/image8.emf"/></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0.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0.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0.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0.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30.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30.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30.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30.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30.xml"/><Relationship Id="rId5" Type="http://schemas.openxmlformats.org/officeDocument/2006/relationships/image" Target="../media/image27.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30.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30.xml"/><Relationship Id="rId5" Type="http://schemas.openxmlformats.org/officeDocument/2006/relationships/image" Target="../media/image30.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30.xml"/><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30.xm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30.xml"/><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30.xml"/><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30.xml"/><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3" Type="http://schemas.openxmlformats.org/officeDocument/2006/relationships/hyperlink" Target="http://es.wikipedia.org/wiki/BSON" TargetMode="External"/><Relationship Id="rId2" Type="http://schemas.openxmlformats.org/officeDocument/2006/relationships/notesSlide" Target="../notesSlides/notesSlide39.xml"/><Relationship Id="rId1" Type="http://schemas.openxmlformats.org/officeDocument/2006/relationships/slideLayout" Target="../slideLayouts/slideLayout30.xml"/><Relationship Id="rId5" Type="http://schemas.openxmlformats.org/officeDocument/2006/relationships/image" Target="../media/image36.png"/><Relationship Id="rId4" Type="http://schemas.openxmlformats.org/officeDocument/2006/relationships/image" Target="../media/image12.png"/></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30.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32.xml"/></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30.xml"/><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3.xml"/><Relationship Id="rId1" Type="http://schemas.openxmlformats.org/officeDocument/2006/relationships/slideLayout" Target="../slideLayouts/slideLayout30.xml"/><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4.xml"/><Relationship Id="rId1" Type="http://schemas.openxmlformats.org/officeDocument/2006/relationships/slideLayout" Target="../slideLayouts/slideLayout30.xml"/><Relationship Id="rId4" Type="http://schemas.openxmlformats.org/officeDocument/2006/relationships/image" Target="../media/image41.png"/></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30.xml"/><Relationship Id="rId4" Type="http://schemas.openxmlformats.org/officeDocument/2006/relationships/image" Target="../media/image43.png"/></Relationships>
</file>

<file path=ppt/slides/_rels/slide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9.xml"/><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0.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32.xml"/></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1.xml"/><Relationship Id="rId1" Type="http://schemas.openxmlformats.org/officeDocument/2006/relationships/slideLayout" Target="../slideLayouts/slideLayout30.xml"/><Relationship Id="rId4" Type="http://schemas.openxmlformats.org/officeDocument/2006/relationships/image" Target="../media/image45.png"/></Relationships>
</file>

<file path=ppt/slides/_rels/slide61.xml.rels><?xml version="1.0" encoding="UTF-8" standalone="yes"?>
<Relationships xmlns="http://schemas.openxmlformats.org/package/2006/relationships"><Relationship Id="rId3" Type="http://schemas.openxmlformats.org/officeDocument/2006/relationships/hyperlink" Target="https://github.com/Netflix/ribbon" TargetMode="External"/><Relationship Id="rId2" Type="http://schemas.openxmlformats.org/officeDocument/2006/relationships/notesSlide" Target="../notesSlides/notesSlide52.xml"/><Relationship Id="rId1" Type="http://schemas.openxmlformats.org/officeDocument/2006/relationships/slideLayout" Target="../slideLayouts/slideLayout30.xml"/><Relationship Id="rId4" Type="http://schemas.openxmlformats.org/officeDocument/2006/relationships/image" Target="../media/image12.png"/></Relationships>
</file>

<file path=ppt/slides/_rels/slide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3.xml"/><Relationship Id="rId1" Type="http://schemas.openxmlformats.org/officeDocument/2006/relationships/slideLayout" Target="../slideLayouts/slideLayout30.xml"/></Relationships>
</file>

<file path=ppt/slides/_rels/slide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4.xml"/><Relationship Id="rId1" Type="http://schemas.openxmlformats.org/officeDocument/2006/relationships/slideLayout" Target="../slideLayouts/slideLayout30.xml"/><Relationship Id="rId4" Type="http://schemas.openxmlformats.org/officeDocument/2006/relationships/image" Target="../media/image46.png"/></Relationships>
</file>

<file path=ppt/slides/_rels/slide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5.xml"/><Relationship Id="rId1" Type="http://schemas.openxmlformats.org/officeDocument/2006/relationships/slideLayout" Target="../slideLayouts/slideLayout30.xml"/></Relationships>
</file>

<file path=ppt/slides/_rels/slide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6.xml"/><Relationship Id="rId1" Type="http://schemas.openxmlformats.org/officeDocument/2006/relationships/slideLayout" Target="../slideLayouts/slideLayout30.xml"/></Relationships>
</file>

<file path=ppt/slides/_rels/slide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7.xml"/><Relationship Id="rId1" Type="http://schemas.openxmlformats.org/officeDocument/2006/relationships/slideLayout" Target="../slideLayouts/slideLayout30.xml"/></Relationships>
</file>

<file path=ppt/slides/_rels/slide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8.xml"/><Relationship Id="rId1" Type="http://schemas.openxmlformats.org/officeDocument/2006/relationships/slideLayout" Target="../slideLayouts/slideLayout30.xml"/><Relationship Id="rId5" Type="http://schemas.openxmlformats.org/officeDocument/2006/relationships/image" Target="../media/image48.png"/><Relationship Id="rId4" Type="http://schemas.openxmlformats.org/officeDocument/2006/relationships/image" Target="../media/image47.png"/></Relationships>
</file>

<file path=ppt/slides/_rels/slide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9.xml"/><Relationship Id="rId1" Type="http://schemas.openxmlformats.org/officeDocument/2006/relationships/slideLayout" Target="../slideLayouts/slideLayout30.xml"/><Relationship Id="rId4" Type="http://schemas.openxmlformats.org/officeDocument/2006/relationships/image" Target="../media/image49.png"/></Relationships>
</file>

<file path=ppt/slides/_rels/slide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0.xml"/><Relationship Id="rId1" Type="http://schemas.openxmlformats.org/officeDocument/2006/relationships/slideLayout" Target="../slideLayouts/slideLayout30.xml"/><Relationship Id="rId4" Type="http://schemas.openxmlformats.org/officeDocument/2006/relationships/image" Target="../media/image5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32.xml"/></Relationships>
</file>

<file path=ppt/slides/_rels/slide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1.xml"/><Relationship Id="rId1" Type="http://schemas.openxmlformats.org/officeDocument/2006/relationships/slideLayout" Target="../slideLayouts/slideLayout30.xml"/></Relationships>
</file>

<file path=ppt/slides/_rels/slide7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2.xml"/><Relationship Id="rId1" Type="http://schemas.openxmlformats.org/officeDocument/2006/relationships/slideLayout" Target="../slideLayouts/slideLayout30.xml"/></Relationships>
</file>

<file path=ppt/slides/_rels/slide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3.xml"/><Relationship Id="rId1" Type="http://schemas.openxmlformats.org/officeDocument/2006/relationships/slideLayout" Target="../slideLayouts/slideLayout30.xml"/><Relationship Id="rId5" Type="http://schemas.openxmlformats.org/officeDocument/2006/relationships/image" Target="../media/image52.png"/><Relationship Id="rId4" Type="http://schemas.openxmlformats.org/officeDocument/2006/relationships/image" Target="../media/image51.png"/></Relationships>
</file>

<file path=ppt/slides/_rels/slide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4.xml"/><Relationship Id="rId1" Type="http://schemas.openxmlformats.org/officeDocument/2006/relationships/slideLayout" Target="../slideLayouts/slideLayout30.xml"/><Relationship Id="rId4" Type="http://schemas.openxmlformats.org/officeDocument/2006/relationships/image" Target="../media/image53.png"/></Relationships>
</file>

<file path=ppt/slides/_rels/slide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5.xml"/><Relationship Id="rId1" Type="http://schemas.openxmlformats.org/officeDocument/2006/relationships/slideLayout" Target="../slideLayouts/slideLayout30.xml"/></Relationships>
</file>

<file path=ppt/slides/_rels/slide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6.xml"/><Relationship Id="rId1" Type="http://schemas.openxmlformats.org/officeDocument/2006/relationships/slideLayout" Target="../slideLayouts/slideLayout30.xml"/><Relationship Id="rId4" Type="http://schemas.openxmlformats.org/officeDocument/2006/relationships/image" Target="../media/image54.png"/></Relationships>
</file>

<file path=ppt/slides/_rels/slide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7.xml"/><Relationship Id="rId1" Type="http://schemas.openxmlformats.org/officeDocument/2006/relationships/slideLayout" Target="../slideLayouts/slideLayout30.xml"/></Relationships>
</file>

<file path=ppt/slides/_rels/slide77.xml.rels><?xml version="1.0" encoding="UTF-8" standalone="yes"?>
<Relationships xmlns="http://schemas.openxmlformats.org/package/2006/relationships"><Relationship Id="rId3" Type="http://schemas.openxmlformats.org/officeDocument/2006/relationships/hyperlink" Target="https://maven.apache.org/download.cgi" TargetMode="External"/><Relationship Id="rId2" Type="http://schemas.openxmlformats.org/officeDocument/2006/relationships/notesSlide" Target="../notesSlides/notesSlide68.xml"/><Relationship Id="rId1" Type="http://schemas.openxmlformats.org/officeDocument/2006/relationships/slideLayout" Target="../slideLayouts/slideLayout30.xml"/><Relationship Id="rId5" Type="http://schemas.openxmlformats.org/officeDocument/2006/relationships/image" Target="../media/image12.png"/><Relationship Id="rId4" Type="http://schemas.openxmlformats.org/officeDocument/2006/relationships/hyperlink" Target="https://maven.apache.org"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5.emf"/><Relationship Id="rId1" Type="http://schemas.openxmlformats.org/officeDocument/2006/relationships/slideLayout" Target="../slideLayouts/slideLayout32.xml"/><Relationship Id="rId5" Type="http://schemas.openxmlformats.org/officeDocument/2006/relationships/image" Target="../media/image6.emf"/><Relationship Id="rId4" Type="http://schemas.openxmlformats.org/officeDocument/2006/relationships/image" Target="../media/image56.jpe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5A40820C-E359-A713-D5D7-16EF2EBC7C13}"/>
              </a:ext>
            </a:extLst>
          </p:cNvPr>
          <p:cNvPicPr>
            <a:picLocks noChangeAspect="1"/>
          </p:cNvPicPr>
          <p:nvPr/>
        </p:nvPicPr>
        <p:blipFill>
          <a:blip r:embed="rId2"/>
          <a:stretch>
            <a:fillRect/>
          </a:stretch>
        </p:blipFill>
        <p:spPr>
          <a:xfrm>
            <a:off x="0" y="-80851"/>
            <a:ext cx="9303489" cy="6938851"/>
          </a:xfrm>
          <a:prstGeom prst="rect">
            <a:avLst/>
          </a:prstGeom>
        </p:spPr>
      </p:pic>
      <p:pic>
        <p:nvPicPr>
          <p:cNvPr id="15" name="Imagen 14">
            <a:extLst>
              <a:ext uri="{FF2B5EF4-FFF2-40B4-BE49-F238E27FC236}">
                <a16:creationId xmlns:a16="http://schemas.microsoft.com/office/drawing/2014/main" id="{8FEF9336-727A-1ECA-93E8-23629028E403}"/>
              </a:ext>
            </a:extLst>
          </p:cNvPr>
          <p:cNvPicPr>
            <a:picLocks noChangeAspect="1"/>
          </p:cNvPicPr>
          <p:nvPr/>
        </p:nvPicPr>
        <p:blipFill>
          <a:blip r:embed="rId3"/>
          <a:stretch>
            <a:fillRect/>
          </a:stretch>
        </p:blipFill>
        <p:spPr>
          <a:xfrm>
            <a:off x="28058" y="-80852"/>
            <a:ext cx="12192000" cy="6956094"/>
          </a:xfrm>
          <a:prstGeom prst="rect">
            <a:avLst/>
          </a:prstGeom>
        </p:spPr>
      </p:pic>
      <p:pic>
        <p:nvPicPr>
          <p:cNvPr id="7" name="Imagen 6">
            <a:extLst>
              <a:ext uri="{FF2B5EF4-FFF2-40B4-BE49-F238E27FC236}">
                <a16:creationId xmlns:a16="http://schemas.microsoft.com/office/drawing/2014/main" id="{8D624BC3-B1A9-F10F-D535-A4F4E72C8165}"/>
              </a:ext>
            </a:extLst>
          </p:cNvPr>
          <p:cNvPicPr>
            <a:picLocks noChangeAspect="1"/>
          </p:cNvPicPr>
          <p:nvPr/>
        </p:nvPicPr>
        <p:blipFill>
          <a:blip r:embed="rId4"/>
          <a:stretch>
            <a:fillRect/>
          </a:stretch>
        </p:blipFill>
        <p:spPr>
          <a:xfrm>
            <a:off x="8537875" y="4838700"/>
            <a:ext cx="3683000" cy="2019300"/>
          </a:xfrm>
          <a:prstGeom prst="rect">
            <a:avLst/>
          </a:prstGeom>
        </p:spPr>
      </p:pic>
      <p:pic>
        <p:nvPicPr>
          <p:cNvPr id="12" name="Imagen 11">
            <a:extLst>
              <a:ext uri="{FF2B5EF4-FFF2-40B4-BE49-F238E27FC236}">
                <a16:creationId xmlns:a16="http://schemas.microsoft.com/office/drawing/2014/main" id="{BC6E9509-E0BD-19D6-4FEE-8798CF0E1F36}"/>
              </a:ext>
            </a:extLst>
          </p:cNvPr>
          <p:cNvPicPr>
            <a:picLocks noChangeAspect="1"/>
          </p:cNvPicPr>
          <p:nvPr/>
        </p:nvPicPr>
        <p:blipFill>
          <a:blip r:embed="rId5">
            <a:alphaModFix amt="85000"/>
          </a:blip>
          <a:stretch>
            <a:fillRect/>
          </a:stretch>
        </p:blipFill>
        <p:spPr>
          <a:xfrm>
            <a:off x="0" y="-88408"/>
            <a:ext cx="3340100" cy="2146300"/>
          </a:xfrm>
          <a:prstGeom prst="rect">
            <a:avLst/>
          </a:prstGeom>
        </p:spPr>
      </p:pic>
      <p:sp>
        <p:nvSpPr>
          <p:cNvPr id="13" name="CuadroTexto 12">
            <a:extLst>
              <a:ext uri="{FF2B5EF4-FFF2-40B4-BE49-F238E27FC236}">
                <a16:creationId xmlns:a16="http://schemas.microsoft.com/office/drawing/2014/main" id="{8D4B314F-5BD2-3D8B-C151-A67F3EFC28B1}"/>
              </a:ext>
            </a:extLst>
          </p:cNvPr>
          <p:cNvSpPr txBox="1"/>
          <p:nvPr/>
        </p:nvSpPr>
        <p:spPr>
          <a:xfrm>
            <a:off x="5644383" y="3575108"/>
            <a:ext cx="6204317" cy="1477328"/>
          </a:xfrm>
          <a:prstGeom prst="rect">
            <a:avLst/>
          </a:prstGeom>
          <a:noFill/>
        </p:spPr>
        <p:txBody>
          <a:bodyPr wrap="square" rtlCol="0">
            <a:spAutoFit/>
          </a:bodyPr>
          <a:lstStyle/>
          <a:p>
            <a:pPr algn="ctr"/>
            <a:r>
              <a:rPr lang="es-ES" sz="4500" b="1" dirty="0">
                <a:solidFill>
                  <a:srgbClr val="FFC000"/>
                </a:solidFill>
                <a:latin typeface="GE Inspira" panose="020F0603030400020203" pitchFamily="34" charset="0"/>
              </a:rPr>
              <a:t>Microservicios con Java y Spring </a:t>
            </a:r>
            <a:r>
              <a:rPr lang="es-ES" sz="4500" b="1" dirty="0" err="1">
                <a:solidFill>
                  <a:srgbClr val="FFC000"/>
                </a:solidFill>
                <a:latin typeface="GE Inspira" panose="020F0603030400020203" pitchFamily="34" charset="0"/>
              </a:rPr>
              <a:t>Boot</a:t>
            </a:r>
            <a:endParaRPr lang="es-ES" sz="4500" b="1" dirty="0">
              <a:solidFill>
                <a:srgbClr val="FFC000"/>
              </a:solidFill>
              <a:latin typeface="GE Inspira" panose="020F0603030400020203" pitchFamily="34" charset="0"/>
            </a:endParaRPr>
          </a:p>
        </p:txBody>
      </p:sp>
      <p:sp>
        <p:nvSpPr>
          <p:cNvPr id="14" name="CuadroTexto 13">
            <a:extLst>
              <a:ext uri="{FF2B5EF4-FFF2-40B4-BE49-F238E27FC236}">
                <a16:creationId xmlns:a16="http://schemas.microsoft.com/office/drawing/2014/main" id="{F05DF7CA-12F6-9D7A-FC11-ED5F4A1BB2D3}"/>
              </a:ext>
            </a:extLst>
          </p:cNvPr>
          <p:cNvSpPr txBox="1"/>
          <p:nvPr/>
        </p:nvSpPr>
        <p:spPr>
          <a:xfrm>
            <a:off x="348883" y="298366"/>
            <a:ext cx="2877966" cy="830997"/>
          </a:xfrm>
          <a:prstGeom prst="rect">
            <a:avLst/>
          </a:prstGeom>
          <a:noFill/>
        </p:spPr>
        <p:txBody>
          <a:bodyPr wrap="square" rtlCol="0">
            <a:spAutoFit/>
          </a:bodyPr>
          <a:lstStyle/>
          <a:p>
            <a:r>
              <a:rPr lang="es-ES" sz="2400" b="1" dirty="0">
                <a:solidFill>
                  <a:schemeClr val="bg1"/>
                </a:solidFill>
                <a:latin typeface="GE Inspira" panose="020F0603030400020203" pitchFamily="34" charset="0"/>
              </a:rPr>
              <a:t>Autor:</a:t>
            </a:r>
          </a:p>
          <a:p>
            <a:r>
              <a:rPr lang="es-ES" sz="2400" b="1" dirty="0">
                <a:solidFill>
                  <a:schemeClr val="bg1"/>
                </a:solidFill>
                <a:latin typeface="GE Inspira" panose="020F0603030400020203" pitchFamily="34" charset="0"/>
              </a:rPr>
              <a:t>Ana Isabel Vegas</a:t>
            </a:r>
          </a:p>
        </p:txBody>
      </p:sp>
      <p:sp>
        <p:nvSpPr>
          <p:cNvPr id="16" name="CuadroTexto 15">
            <a:extLst>
              <a:ext uri="{FF2B5EF4-FFF2-40B4-BE49-F238E27FC236}">
                <a16:creationId xmlns:a16="http://schemas.microsoft.com/office/drawing/2014/main" id="{C5EB1C2C-5B90-AE01-5B03-14EF7B4C0593}"/>
              </a:ext>
            </a:extLst>
          </p:cNvPr>
          <p:cNvSpPr txBox="1"/>
          <p:nvPr/>
        </p:nvSpPr>
        <p:spPr>
          <a:xfrm>
            <a:off x="7401250" y="3204814"/>
            <a:ext cx="2877966" cy="461665"/>
          </a:xfrm>
          <a:prstGeom prst="rect">
            <a:avLst/>
          </a:prstGeom>
          <a:noFill/>
        </p:spPr>
        <p:txBody>
          <a:bodyPr wrap="square" rtlCol="0">
            <a:spAutoFit/>
          </a:bodyPr>
          <a:lstStyle/>
          <a:p>
            <a:pPr algn="ctr"/>
            <a:r>
              <a:rPr lang="es-ES" sz="2400" dirty="0">
                <a:solidFill>
                  <a:schemeClr val="tx1">
                    <a:lumMod val="75000"/>
                    <a:lumOff val="25000"/>
                  </a:schemeClr>
                </a:solidFill>
                <a:latin typeface="GE Inspira" panose="020F0603030400020203" pitchFamily="34" charset="0"/>
              </a:rPr>
              <a:t>CURSO</a:t>
            </a:r>
          </a:p>
        </p:txBody>
      </p:sp>
      <p:pic>
        <p:nvPicPr>
          <p:cNvPr id="18" name="Imagen 17">
            <a:extLst>
              <a:ext uri="{FF2B5EF4-FFF2-40B4-BE49-F238E27FC236}">
                <a16:creationId xmlns:a16="http://schemas.microsoft.com/office/drawing/2014/main" id="{7E8093A1-D046-17FC-045D-E7B068948A3B}"/>
              </a:ext>
            </a:extLst>
          </p:cNvPr>
          <p:cNvPicPr>
            <a:picLocks noChangeAspect="1"/>
          </p:cNvPicPr>
          <p:nvPr/>
        </p:nvPicPr>
        <p:blipFill>
          <a:blip r:embed="rId6"/>
          <a:stretch>
            <a:fillRect/>
          </a:stretch>
        </p:blipFill>
        <p:spPr>
          <a:xfrm>
            <a:off x="6814685" y="408861"/>
            <a:ext cx="3695005" cy="2251215"/>
          </a:xfrm>
          <a:prstGeom prst="rect">
            <a:avLst/>
          </a:prstGeom>
        </p:spPr>
      </p:pic>
      <p:sp>
        <p:nvSpPr>
          <p:cNvPr id="19" name="CuadroTexto 18">
            <a:extLst>
              <a:ext uri="{FF2B5EF4-FFF2-40B4-BE49-F238E27FC236}">
                <a16:creationId xmlns:a16="http://schemas.microsoft.com/office/drawing/2014/main" id="{E8FB2F9B-7BB2-0A80-D70D-251A90561F89}"/>
              </a:ext>
            </a:extLst>
          </p:cNvPr>
          <p:cNvSpPr txBox="1"/>
          <p:nvPr/>
        </p:nvSpPr>
        <p:spPr>
          <a:xfrm>
            <a:off x="9769642" y="6172140"/>
            <a:ext cx="1927326" cy="338554"/>
          </a:xfrm>
          <a:prstGeom prst="rect">
            <a:avLst/>
          </a:prstGeom>
          <a:noFill/>
        </p:spPr>
        <p:txBody>
          <a:bodyPr wrap="square" rtlCol="0">
            <a:spAutoFit/>
          </a:bodyPr>
          <a:lstStyle/>
          <a:p>
            <a:pPr algn="ctr"/>
            <a:r>
              <a:rPr lang="es-ES" sz="1600" b="1" dirty="0" err="1">
                <a:solidFill>
                  <a:schemeClr val="tx1">
                    <a:lumMod val="85000"/>
                    <a:lumOff val="15000"/>
                  </a:schemeClr>
                </a:solidFill>
                <a:latin typeface="GE Inspira" panose="020F0603030400020203" pitchFamily="34" charset="0"/>
              </a:rPr>
              <a:t>www.ibertech.es</a:t>
            </a:r>
            <a:endParaRPr lang="es-ES" sz="1600" b="1" dirty="0">
              <a:solidFill>
                <a:schemeClr val="tx1">
                  <a:lumMod val="85000"/>
                  <a:lumOff val="15000"/>
                </a:schemeClr>
              </a:solidFill>
              <a:latin typeface="GE Inspira" panose="020F0603030400020203" pitchFamily="34" charset="0"/>
            </a:endParaRPr>
          </a:p>
        </p:txBody>
      </p:sp>
      <p:pic>
        <p:nvPicPr>
          <p:cNvPr id="20" name="Imagen 19">
            <a:extLst>
              <a:ext uri="{FF2B5EF4-FFF2-40B4-BE49-F238E27FC236}">
                <a16:creationId xmlns:a16="http://schemas.microsoft.com/office/drawing/2014/main" id="{320FE1D7-11B3-13D3-8273-387EB95B4D17}"/>
              </a:ext>
            </a:extLst>
          </p:cNvPr>
          <p:cNvPicPr>
            <a:picLocks noChangeAspect="1"/>
          </p:cNvPicPr>
          <p:nvPr/>
        </p:nvPicPr>
        <p:blipFill>
          <a:blip r:embed="rId7"/>
          <a:stretch>
            <a:fillRect/>
          </a:stretch>
        </p:blipFill>
        <p:spPr>
          <a:xfrm>
            <a:off x="9965046" y="5795959"/>
            <a:ext cx="1503614" cy="385883"/>
          </a:xfrm>
          <a:prstGeom prst="rect">
            <a:avLst/>
          </a:prstGeom>
        </p:spPr>
      </p:pic>
    </p:spTree>
    <p:extLst>
      <p:ext uri="{BB962C8B-B14F-4D97-AF65-F5344CB8AC3E}">
        <p14:creationId xmlns:p14="http://schemas.microsoft.com/office/powerpoint/2010/main" val="377310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p:txBody>
          <a:bodyPr>
            <a:normAutofit fontScale="90000"/>
          </a:bodyPr>
          <a:lstStyle/>
          <a:p>
            <a:br>
              <a:rPr lang="es-ES" b="1" dirty="0">
                <a:solidFill>
                  <a:srgbClr val="8BB425"/>
                </a:solidFill>
              </a:rPr>
            </a:b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sz="half" idx="2"/>
          </p:nvPr>
        </p:nvSpPr>
        <p:spPr>
          <a:xfrm>
            <a:off x="871505" y="1439078"/>
            <a:ext cx="10352315" cy="4642994"/>
          </a:xfrm>
        </p:spPr>
        <p:txBody>
          <a:bodyPr numCol="1">
            <a:noAutofit/>
          </a:bodyPr>
          <a:lstStyle/>
          <a:p>
            <a:pPr marL="0" lvl="3" indent="0">
              <a:lnSpc>
                <a:spcPct val="150000"/>
              </a:lnSpc>
              <a:spcAft>
                <a:spcPts val="1200"/>
              </a:spcAft>
              <a:buSzPct val="100000"/>
              <a:buNone/>
              <a:defRPr/>
            </a:pPr>
            <a:endParaRPr lang="es-ES" sz="1800" b="1" dirty="0">
              <a:solidFill>
                <a:srgbClr val="8BB425"/>
              </a:solidFill>
              <a:latin typeface="Arial" pitchFamily="34" charset="0"/>
              <a:ea typeface="+mj-ea"/>
              <a:cs typeface="Arial" pitchFamily="34" charset="0"/>
            </a:endParaRPr>
          </a:p>
          <a:p>
            <a:pPr marL="0" lvl="3" indent="0">
              <a:lnSpc>
                <a:spcPct val="150000"/>
              </a:lnSpc>
              <a:spcAft>
                <a:spcPts val="1200"/>
              </a:spcAft>
              <a:buSzPct val="100000"/>
              <a:buNone/>
              <a:defRPr/>
            </a:pPr>
            <a:endParaRPr lang="es-ES" sz="1800" b="1" dirty="0">
              <a:solidFill>
                <a:srgbClr val="8BB425"/>
              </a:solidFill>
              <a:latin typeface="Arial" pitchFamily="34" charset="0"/>
              <a:ea typeface="+mj-ea"/>
              <a:cs typeface="Arial" pitchFamily="34" charset="0"/>
            </a:endParaRPr>
          </a:p>
          <a:p>
            <a:pPr marL="0" lvl="3" indent="0" algn="ctr">
              <a:lnSpc>
                <a:spcPct val="150000"/>
              </a:lnSpc>
              <a:spcAft>
                <a:spcPts val="1200"/>
              </a:spcAft>
              <a:buSzPct val="100000"/>
              <a:buNone/>
              <a:defRPr/>
            </a:pPr>
            <a:r>
              <a:rPr lang="es-ES" sz="2400" b="1" dirty="0">
                <a:solidFill>
                  <a:srgbClr val="A2BD3D"/>
                </a:solidFill>
                <a:latin typeface="Montserrat" panose="00000500000000000000" pitchFamily="50" charset="0"/>
              </a:rPr>
              <a:t>Introducción a los Microservicios </a:t>
            </a:r>
          </a:p>
          <a:p>
            <a:pPr marL="0" lvl="3" indent="0" algn="ctr">
              <a:lnSpc>
                <a:spcPct val="150000"/>
              </a:lnSpc>
              <a:spcAft>
                <a:spcPts val="1200"/>
              </a:spcAft>
              <a:buSzPct val="100000"/>
              <a:buNone/>
              <a:defRPr/>
            </a:pPr>
            <a:r>
              <a:rPr lang="es-ES" sz="1600" dirty="0"/>
              <a:t>Tema 1</a:t>
            </a:r>
          </a:p>
          <a:p>
            <a:pPr marL="0" lvl="3" indent="0" algn="ctr">
              <a:lnSpc>
                <a:spcPct val="150000"/>
              </a:lnSpc>
              <a:spcAft>
                <a:spcPts val="1200"/>
              </a:spcAft>
              <a:buSzPct val="100000"/>
              <a:buNone/>
              <a:defRPr/>
            </a:pPr>
            <a:endParaRPr lang="es-ES" sz="1800" b="1" dirty="0">
              <a:solidFill>
                <a:srgbClr val="8BB425"/>
              </a:solidFill>
              <a:latin typeface="Arial" pitchFamily="34" charset="0"/>
              <a:ea typeface="+mj-ea"/>
              <a:cs typeface="Arial" pitchFamily="34" charset="0"/>
            </a:endParaRPr>
          </a:p>
          <a:p>
            <a:pPr marL="531813" lvl="3" indent="-531813">
              <a:lnSpc>
                <a:spcPct val="150000"/>
              </a:lnSpc>
              <a:spcAft>
                <a:spcPts val="1200"/>
              </a:spcAft>
              <a:buSzPct val="100000"/>
              <a:defRPr/>
            </a:pPr>
            <a:endParaRPr lang="es-ES" dirty="0"/>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10</a:t>
            </a:fld>
            <a:endParaRPr lang="es-ES" dirty="0"/>
          </a:p>
        </p:txBody>
      </p:sp>
    </p:spTree>
    <p:extLst>
      <p:ext uri="{BB962C8B-B14F-4D97-AF65-F5344CB8AC3E}">
        <p14:creationId xmlns:p14="http://schemas.microsoft.com/office/powerpoint/2010/main" val="3463214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p:txBody>
          <a:bodyPr>
            <a:normAutofit fontScale="90000"/>
          </a:bodyPr>
          <a:lstStyle/>
          <a:p>
            <a:r>
              <a:rPr lang="es-ES" b="1" dirty="0">
                <a:solidFill>
                  <a:srgbClr val="8BB425"/>
                </a:solidFill>
              </a:rPr>
              <a:t>Qué es </a:t>
            </a:r>
            <a:r>
              <a:rPr lang="es-ES" dirty="0">
                <a:solidFill>
                  <a:srgbClr val="8BB425"/>
                </a:solidFill>
              </a:rPr>
              <a:t>un microservicio</a:t>
            </a:r>
            <a:r>
              <a:rPr lang="es-ES" b="1" dirty="0">
                <a:solidFill>
                  <a:srgbClr val="8BB425"/>
                </a:solidFill>
              </a:rPr>
              <a:t>?</a:t>
            </a:r>
            <a:br>
              <a:rPr lang="es-ES" b="1" dirty="0">
                <a:solidFill>
                  <a:srgbClr val="8BB425"/>
                </a:solidFill>
              </a:rPr>
            </a:b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sz="half" idx="2"/>
          </p:nvPr>
        </p:nvSpPr>
        <p:spPr>
          <a:xfrm>
            <a:off x="871505" y="1439078"/>
            <a:ext cx="10352315" cy="4642994"/>
          </a:xfrm>
        </p:spPr>
        <p:txBody>
          <a:bodyPr numCol="1">
            <a:noAutofit/>
          </a:bodyPr>
          <a:lstStyle/>
          <a:p>
            <a:pPr marL="531813" lvl="3" indent="-531813">
              <a:lnSpc>
                <a:spcPct val="150000"/>
              </a:lnSpc>
              <a:spcAft>
                <a:spcPts val="1200"/>
              </a:spcAft>
              <a:buSzPct val="100000"/>
              <a:defRPr/>
            </a:pPr>
            <a:r>
              <a:rPr lang="es-ES_tradnl" sz="1600" dirty="0"/>
              <a:t>Según </a:t>
            </a:r>
            <a:r>
              <a:rPr lang="es-ES_tradnl" sz="1600" i="1" u="sng" dirty="0">
                <a:hlinkClick r:id="rId3"/>
              </a:rPr>
              <a:t>Martin Fowler</a:t>
            </a:r>
            <a:r>
              <a:rPr lang="es-ES_tradnl" sz="1600" dirty="0"/>
              <a:t> y </a:t>
            </a:r>
            <a:r>
              <a:rPr lang="es-ES_tradnl" sz="1600" i="1" u="sng" dirty="0">
                <a:hlinkClick r:id="rId4"/>
              </a:rPr>
              <a:t>James Lewis</a:t>
            </a:r>
            <a:r>
              <a:rPr lang="es-ES_tradnl" sz="1600" dirty="0"/>
              <a:t> explican en su artículo </a:t>
            </a:r>
            <a:r>
              <a:rPr lang="es-ES_tradnl" sz="1600" i="1" u="sng" dirty="0">
                <a:hlinkClick r:id="rId5"/>
              </a:rPr>
              <a:t>Microservices</a:t>
            </a:r>
            <a:r>
              <a:rPr lang="es-ES_tradnl" sz="1600" dirty="0"/>
              <a:t>, los </a:t>
            </a:r>
            <a:r>
              <a:rPr lang="es-ES_tradnl" sz="1600" b="1" dirty="0"/>
              <a:t>microservicios</a:t>
            </a:r>
            <a:r>
              <a:rPr lang="es-ES_tradnl" sz="1600" dirty="0"/>
              <a:t> se definen como un estilo arquitectural, es decir, una forma de desarrollar una aplicación, basada en un conjunto de pequeños servicios, cada uno de ellos ejecutándose de forma autónoma y comunicándose entre si mediante mecanismos livianos, generalmente a través de peticiones </a:t>
            </a:r>
            <a:r>
              <a:rPr lang="es-ES_tradnl" sz="1600" b="1" dirty="0"/>
              <a:t>REST</a:t>
            </a:r>
            <a:r>
              <a:rPr lang="es-ES_tradnl" sz="1600" dirty="0"/>
              <a:t> sobre HTTP por medio de sus </a:t>
            </a:r>
            <a:r>
              <a:rPr lang="es-ES_tradnl" sz="1600" b="1" dirty="0" err="1"/>
              <a:t>APIs</a:t>
            </a:r>
            <a:r>
              <a:rPr lang="es-ES_tradnl" sz="1600" dirty="0"/>
              <a:t>. </a:t>
            </a:r>
            <a:endParaRPr lang="es-ES" sz="1600" dirty="0"/>
          </a:p>
          <a:p>
            <a:pPr marL="531813" lvl="3" indent="-531813">
              <a:lnSpc>
                <a:spcPct val="150000"/>
              </a:lnSpc>
              <a:spcAft>
                <a:spcPts val="1200"/>
              </a:spcAft>
              <a:buSzPct val="100000"/>
              <a:defRPr/>
            </a:pPr>
            <a:endParaRPr lang="es-ES" dirty="0"/>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6"/>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11</a:t>
            </a:fld>
            <a:endParaRPr lang="es-ES" dirty="0"/>
          </a:p>
        </p:txBody>
      </p:sp>
    </p:spTree>
    <p:extLst>
      <p:ext uri="{BB962C8B-B14F-4D97-AF65-F5344CB8AC3E}">
        <p14:creationId xmlns:p14="http://schemas.microsoft.com/office/powerpoint/2010/main" val="2569882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p:txBody>
          <a:bodyPr>
            <a:normAutofit fontScale="90000"/>
          </a:bodyPr>
          <a:lstStyle/>
          <a:p>
            <a:r>
              <a:rPr lang="es-ES" b="1" dirty="0">
                <a:solidFill>
                  <a:srgbClr val="8BB425"/>
                </a:solidFill>
              </a:rPr>
              <a:t>Qué es </a:t>
            </a:r>
            <a:r>
              <a:rPr lang="es-ES" dirty="0">
                <a:solidFill>
                  <a:srgbClr val="8BB425"/>
                </a:solidFill>
              </a:rPr>
              <a:t>un microservicio</a:t>
            </a:r>
            <a:r>
              <a:rPr lang="es-ES" b="1" dirty="0">
                <a:solidFill>
                  <a:srgbClr val="8BB425"/>
                </a:solidFill>
              </a:rPr>
              <a:t>?</a:t>
            </a:r>
            <a:br>
              <a:rPr lang="es-ES" b="1" dirty="0">
                <a:solidFill>
                  <a:srgbClr val="8BB425"/>
                </a:solidFill>
              </a:rPr>
            </a:b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sz="half" idx="2"/>
          </p:nvPr>
        </p:nvSpPr>
        <p:spPr>
          <a:xfrm>
            <a:off x="871505" y="1439078"/>
            <a:ext cx="10352315" cy="4642994"/>
          </a:xfrm>
        </p:spPr>
        <p:txBody>
          <a:bodyPr numCol="1">
            <a:noAutofit/>
          </a:bodyPr>
          <a:lstStyle/>
          <a:p>
            <a:pPr marL="531813" lvl="3" indent="-531813">
              <a:lnSpc>
                <a:spcPct val="150000"/>
              </a:lnSpc>
              <a:spcAft>
                <a:spcPts val="1200"/>
              </a:spcAft>
              <a:buSzPct val="100000"/>
              <a:defRPr/>
            </a:pPr>
            <a:endParaRPr lang="es-ES" dirty="0"/>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12</a:t>
            </a:fld>
            <a:endParaRPr lang="es-ES" dirty="0"/>
          </a:p>
        </p:txBody>
      </p:sp>
      <p:pic>
        <p:nvPicPr>
          <p:cNvPr id="2" name="Marcador de contenido 3" descr="Captura de pantalla 2018-11-05 a las 0.24.02.png">
            <a:extLst>
              <a:ext uri="{FF2B5EF4-FFF2-40B4-BE49-F238E27FC236}">
                <a16:creationId xmlns:a16="http://schemas.microsoft.com/office/drawing/2014/main" id="{66A57303-8CAD-3304-6942-0A2E6E89A8D3}"/>
              </a:ext>
            </a:extLst>
          </p:cNvPr>
          <p:cNvPicPr>
            <a:picLocks noChangeAspect="1"/>
          </p:cNvPicPr>
          <p:nvPr/>
        </p:nvPicPr>
        <p:blipFill>
          <a:blip r:embed="rId4">
            <a:extLst>
              <a:ext uri="{28A0092B-C50C-407E-A947-70E740481C1C}">
                <a14:useLocalDpi xmlns:a14="http://schemas.microsoft.com/office/drawing/2010/main" val="0"/>
              </a:ext>
            </a:extLst>
          </a:blip>
          <a:srcRect l="-40537" r="-40537"/>
          <a:stretch>
            <a:fillRect/>
          </a:stretch>
        </p:blipFill>
        <p:spPr>
          <a:xfrm>
            <a:off x="1981200" y="1439078"/>
            <a:ext cx="8229600" cy="4525963"/>
          </a:xfrm>
          <a:prstGeom prst="rect">
            <a:avLst/>
          </a:prstGeom>
        </p:spPr>
      </p:pic>
    </p:spTree>
    <p:extLst>
      <p:ext uri="{BB962C8B-B14F-4D97-AF65-F5344CB8AC3E}">
        <p14:creationId xmlns:p14="http://schemas.microsoft.com/office/powerpoint/2010/main" val="2815481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p:txBody>
          <a:bodyPr>
            <a:normAutofit fontScale="90000"/>
          </a:bodyPr>
          <a:lstStyle/>
          <a:p>
            <a:r>
              <a:rPr lang="es-ES" dirty="0">
                <a:solidFill>
                  <a:srgbClr val="8BB425"/>
                </a:solidFill>
              </a:rPr>
              <a:t>Arquitectura monolítica vs Arquitectura microservicios</a:t>
            </a:r>
            <a:br>
              <a:rPr lang="es-ES" b="1" dirty="0">
                <a:solidFill>
                  <a:srgbClr val="8BB425"/>
                </a:solidFill>
              </a:rPr>
            </a:b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sz="half" idx="2"/>
          </p:nvPr>
        </p:nvSpPr>
        <p:spPr>
          <a:xfrm>
            <a:off x="871505" y="1439078"/>
            <a:ext cx="10352315" cy="4642994"/>
          </a:xfrm>
        </p:spPr>
        <p:txBody>
          <a:bodyPr numCol="1">
            <a:noAutofit/>
          </a:bodyPr>
          <a:lstStyle/>
          <a:p>
            <a:pPr marL="531813" lvl="3" indent="-531813">
              <a:lnSpc>
                <a:spcPct val="150000"/>
              </a:lnSpc>
              <a:spcAft>
                <a:spcPts val="1200"/>
              </a:spcAft>
              <a:buSzPct val="100000"/>
              <a:defRPr/>
            </a:pPr>
            <a:endParaRPr lang="es-ES" dirty="0"/>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13</a:t>
            </a:fld>
            <a:endParaRPr lang="es-ES" dirty="0"/>
          </a:p>
        </p:txBody>
      </p:sp>
      <p:pic>
        <p:nvPicPr>
          <p:cNvPr id="4" name="Marcador de contenido 3" descr="Captura de pantalla 2018-11-05 a las 0.24.17.png">
            <a:extLst>
              <a:ext uri="{FF2B5EF4-FFF2-40B4-BE49-F238E27FC236}">
                <a16:creationId xmlns:a16="http://schemas.microsoft.com/office/drawing/2014/main" id="{6FB9F90D-78A0-E7A6-AB7B-F125B87C5023}"/>
              </a:ext>
            </a:extLst>
          </p:cNvPr>
          <p:cNvPicPr>
            <a:picLocks noChangeAspect="1"/>
          </p:cNvPicPr>
          <p:nvPr/>
        </p:nvPicPr>
        <p:blipFill>
          <a:blip r:embed="rId4">
            <a:extLst>
              <a:ext uri="{28A0092B-C50C-407E-A947-70E740481C1C}">
                <a14:useLocalDpi xmlns:a14="http://schemas.microsoft.com/office/drawing/2010/main" val="0"/>
              </a:ext>
            </a:extLst>
          </a:blip>
          <a:srcRect t="-10096" b="-10096"/>
          <a:stretch>
            <a:fillRect/>
          </a:stretch>
        </p:blipFill>
        <p:spPr>
          <a:xfrm>
            <a:off x="2299604" y="1166018"/>
            <a:ext cx="8229600" cy="4525963"/>
          </a:xfrm>
          <a:prstGeom prst="rect">
            <a:avLst/>
          </a:prstGeom>
        </p:spPr>
      </p:pic>
    </p:spTree>
    <p:extLst>
      <p:ext uri="{BB962C8B-B14F-4D97-AF65-F5344CB8AC3E}">
        <p14:creationId xmlns:p14="http://schemas.microsoft.com/office/powerpoint/2010/main" val="620550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xfrm>
            <a:off x="871505" y="557972"/>
            <a:ext cx="11041227" cy="432048"/>
          </a:xfrm>
        </p:spPr>
        <p:txBody>
          <a:bodyPr>
            <a:normAutofit fontScale="90000"/>
          </a:bodyPr>
          <a:lstStyle/>
          <a:p>
            <a:r>
              <a:rPr lang="es-ES" dirty="0">
                <a:solidFill>
                  <a:srgbClr val="8BB425"/>
                </a:solidFill>
              </a:rPr>
              <a:t>Tendencia en el desarrollo</a:t>
            </a:r>
            <a:br>
              <a:rPr lang="es-ES" dirty="0">
                <a:solidFill>
                  <a:srgbClr val="8BB425"/>
                </a:solidFill>
              </a:rPr>
            </a:br>
            <a:br>
              <a:rPr lang="es-ES" dirty="0">
                <a:solidFill>
                  <a:srgbClr val="8BB425"/>
                </a:solidFill>
              </a:rPr>
            </a:br>
            <a:endParaRPr lang="es-ES" dirty="0">
              <a:solidFill>
                <a:srgbClr val="8BB425"/>
              </a:solidFill>
            </a:endParaRPr>
          </a:p>
        </p:txBody>
      </p:sp>
      <p:sp>
        <p:nvSpPr>
          <p:cNvPr id="3" name="2 Marcador de contenido"/>
          <p:cNvSpPr>
            <a:spLocks noGrp="1"/>
          </p:cNvSpPr>
          <p:nvPr>
            <p:ph sz="half" idx="2"/>
          </p:nvPr>
        </p:nvSpPr>
        <p:spPr>
          <a:xfrm>
            <a:off x="871505" y="1439078"/>
            <a:ext cx="10352315" cy="4642994"/>
          </a:xfrm>
        </p:spPr>
        <p:txBody>
          <a:bodyPr numCol="1">
            <a:noAutofit/>
          </a:bodyPr>
          <a:lstStyle/>
          <a:p>
            <a:pPr marL="531813" lvl="3" indent="-531813">
              <a:lnSpc>
                <a:spcPct val="100000"/>
              </a:lnSpc>
              <a:spcAft>
                <a:spcPts val="1200"/>
              </a:spcAft>
              <a:buSzPct val="100000"/>
              <a:defRPr/>
            </a:pPr>
            <a:endParaRPr lang="es-ES" dirty="0"/>
          </a:p>
          <a:p>
            <a:pPr marL="531813" lvl="3" indent="-531813">
              <a:lnSpc>
                <a:spcPct val="100000"/>
              </a:lnSpc>
              <a:spcAft>
                <a:spcPts val="1200"/>
              </a:spcAft>
              <a:buSzPct val="100000"/>
              <a:defRPr/>
            </a:pPr>
            <a:r>
              <a:rPr lang="es-ES" sz="1600" dirty="0"/>
              <a:t>La tendencia es que las aplicaciones sean diseñadas con un </a:t>
            </a:r>
            <a:r>
              <a:rPr lang="es-ES" sz="1600" b="1" i="1" dirty="0"/>
              <a:t>enfoque orientado a microservicios</a:t>
            </a:r>
            <a:r>
              <a:rPr lang="es-ES" sz="1600" dirty="0"/>
              <a:t>, construyendo múltiples servicios que colaboran entre si, en lugar del </a:t>
            </a:r>
            <a:r>
              <a:rPr lang="es-ES" sz="1600" b="1" i="1" dirty="0"/>
              <a:t>enfoque monolítico</a:t>
            </a:r>
            <a:r>
              <a:rPr lang="es-ES" sz="1600" dirty="0"/>
              <a:t>, donde se construye y despliega una única aplicación que contenga todas las funcionalidades.</a:t>
            </a:r>
          </a:p>
          <a:p>
            <a:pPr marL="531813" lvl="3" indent="-531813">
              <a:lnSpc>
                <a:spcPct val="100000"/>
              </a:lnSpc>
              <a:spcAft>
                <a:spcPts val="1200"/>
              </a:spcAft>
              <a:buSzPct val="100000"/>
              <a:defRPr/>
            </a:pPr>
            <a:endParaRPr lang="es-ES" dirty="0"/>
          </a:p>
          <a:p>
            <a:endParaRPr lang="es-ES" sz="1600" dirty="0"/>
          </a:p>
          <a:p>
            <a:pPr marL="531813" lvl="3" indent="-531813">
              <a:lnSpc>
                <a:spcPct val="150000"/>
              </a:lnSpc>
              <a:spcAft>
                <a:spcPts val="1200"/>
              </a:spcAft>
              <a:buSzPct val="100000"/>
              <a:defRPr/>
            </a:pPr>
            <a:endParaRPr lang="es-ES" dirty="0"/>
          </a:p>
          <a:p>
            <a:pPr marL="531813" lvl="3" indent="-531813">
              <a:lnSpc>
                <a:spcPct val="150000"/>
              </a:lnSpc>
              <a:spcAft>
                <a:spcPts val="1200"/>
              </a:spcAft>
              <a:buSzPct val="100000"/>
              <a:defRPr/>
            </a:pPr>
            <a:endParaRPr lang="es-ES" dirty="0"/>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14</a:t>
            </a:fld>
            <a:endParaRPr lang="es-ES" dirty="0"/>
          </a:p>
        </p:txBody>
      </p:sp>
    </p:spTree>
    <p:extLst>
      <p:ext uri="{BB962C8B-B14F-4D97-AF65-F5344CB8AC3E}">
        <p14:creationId xmlns:p14="http://schemas.microsoft.com/office/powerpoint/2010/main" val="811189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xfrm>
            <a:off x="871505" y="557972"/>
            <a:ext cx="11041227" cy="432048"/>
          </a:xfrm>
        </p:spPr>
        <p:txBody>
          <a:bodyPr>
            <a:normAutofit fontScale="90000"/>
          </a:bodyPr>
          <a:lstStyle/>
          <a:p>
            <a:r>
              <a:rPr lang="es-ES" dirty="0">
                <a:solidFill>
                  <a:srgbClr val="8BB425"/>
                </a:solidFill>
              </a:rPr>
              <a:t>Características de los Microservicios</a:t>
            </a:r>
            <a:br>
              <a:rPr lang="es-ES" dirty="0">
                <a:solidFill>
                  <a:srgbClr val="8BB425"/>
                </a:solidFill>
              </a:rPr>
            </a:br>
            <a:br>
              <a:rPr lang="es-ES" dirty="0">
                <a:solidFill>
                  <a:srgbClr val="8BB425"/>
                </a:solidFill>
              </a:rPr>
            </a:br>
            <a:endParaRPr lang="es-ES" dirty="0">
              <a:solidFill>
                <a:srgbClr val="8BB425"/>
              </a:solidFill>
            </a:endParaRPr>
          </a:p>
        </p:txBody>
      </p:sp>
      <p:sp>
        <p:nvSpPr>
          <p:cNvPr id="3" name="2 Marcador de contenido"/>
          <p:cNvSpPr>
            <a:spLocks noGrp="1"/>
          </p:cNvSpPr>
          <p:nvPr>
            <p:ph sz="half" idx="2"/>
          </p:nvPr>
        </p:nvSpPr>
        <p:spPr>
          <a:xfrm>
            <a:off x="871505" y="1439078"/>
            <a:ext cx="10352315" cy="4642994"/>
          </a:xfrm>
        </p:spPr>
        <p:txBody>
          <a:bodyPr numCol="1">
            <a:noAutofit/>
          </a:bodyPr>
          <a:lstStyle/>
          <a:p>
            <a:pPr marL="531813" lvl="3" indent="-531813">
              <a:lnSpc>
                <a:spcPct val="100000"/>
              </a:lnSpc>
              <a:spcAft>
                <a:spcPts val="1200"/>
              </a:spcAft>
              <a:buSzPct val="100000"/>
              <a:defRPr/>
            </a:pPr>
            <a:endParaRPr lang="es-ES" dirty="0"/>
          </a:p>
          <a:p>
            <a:pPr marL="531813" lvl="3" indent="-531813" fontAlgn="base">
              <a:lnSpc>
                <a:spcPct val="100000"/>
              </a:lnSpc>
              <a:spcAft>
                <a:spcPts val="1200"/>
              </a:spcAft>
              <a:buSzPct val="100000"/>
              <a:defRPr/>
            </a:pPr>
            <a:r>
              <a:rPr lang="es-ES" dirty="0"/>
              <a:t>Pueden ser auto-contenidos, de tal forma que incluyen todo lo necesario para prestar su servicio</a:t>
            </a:r>
          </a:p>
          <a:p>
            <a:pPr marL="531813" lvl="3" indent="-531813" fontAlgn="base">
              <a:lnSpc>
                <a:spcPct val="100000"/>
              </a:lnSpc>
              <a:spcAft>
                <a:spcPts val="1200"/>
              </a:spcAft>
              <a:buSzPct val="100000"/>
              <a:defRPr/>
            </a:pPr>
            <a:r>
              <a:rPr lang="es-ES" dirty="0"/>
              <a:t>Servicios pequeños, lo que facilita el mantenimiento. </a:t>
            </a:r>
            <a:r>
              <a:rPr lang="es-ES" dirty="0" err="1"/>
              <a:t>Ej</a:t>
            </a:r>
            <a:r>
              <a:rPr lang="es-ES" dirty="0"/>
              <a:t>: Personas, Productos, Posición Global, </a:t>
            </a:r>
            <a:r>
              <a:rPr lang="es-ES" dirty="0" err="1"/>
              <a:t>etc</a:t>
            </a:r>
            <a:endParaRPr lang="es-ES" dirty="0"/>
          </a:p>
          <a:p>
            <a:pPr marL="531813" lvl="3" indent="-531813" fontAlgn="base">
              <a:lnSpc>
                <a:spcPct val="100000"/>
              </a:lnSpc>
              <a:spcAft>
                <a:spcPts val="1200"/>
              </a:spcAft>
              <a:buSzPct val="100000"/>
              <a:defRPr/>
            </a:pPr>
            <a:r>
              <a:rPr lang="es-ES" dirty="0"/>
              <a:t>Principio de responsabilidad única: cada microservicio hará una única cosa, pero la hará bien</a:t>
            </a:r>
          </a:p>
          <a:p>
            <a:pPr marL="531813" lvl="3" indent="-531813" fontAlgn="base">
              <a:lnSpc>
                <a:spcPct val="100000"/>
              </a:lnSpc>
              <a:spcAft>
                <a:spcPts val="1200"/>
              </a:spcAft>
              <a:buSzPct val="100000"/>
              <a:defRPr/>
            </a:pPr>
            <a:r>
              <a:rPr lang="es-ES" dirty="0"/>
              <a:t>Políglotas: una arquitectura basada en microservicios facilita la integración entre diferentes tecnologías (lenguajes de programación, BBDD…</a:t>
            </a:r>
            <a:r>
              <a:rPr lang="es-ES" dirty="0" err="1"/>
              <a:t>etc</a:t>
            </a:r>
            <a:r>
              <a:rPr lang="es-ES" dirty="0"/>
              <a:t>)</a:t>
            </a:r>
          </a:p>
          <a:p>
            <a:pPr marL="531813" lvl="3" indent="-531813" fontAlgn="base">
              <a:lnSpc>
                <a:spcPct val="100000"/>
              </a:lnSpc>
              <a:spcAft>
                <a:spcPts val="1200"/>
              </a:spcAft>
              <a:buSzPct val="100000"/>
              <a:defRPr/>
            </a:pPr>
            <a:r>
              <a:rPr lang="es-ES" dirty="0"/>
              <a:t>Despliegues unitarios: los microservicios pueden ser desplegados por separado, lo que garantiza que cada despliegue de un microservicio no implica un despliegue de toda la plataforma. Tienen la posibilidad de incorporar un servidor web embebido como Tomcat o </a:t>
            </a:r>
            <a:r>
              <a:rPr lang="es-ES" dirty="0" err="1"/>
              <a:t>Jetty</a:t>
            </a:r>
            <a:r>
              <a:rPr lang="es-ES" dirty="0"/>
              <a:t>  </a:t>
            </a:r>
          </a:p>
          <a:p>
            <a:pPr marL="531813" lvl="3" indent="-531813" fontAlgn="base">
              <a:lnSpc>
                <a:spcPct val="100000"/>
              </a:lnSpc>
              <a:spcAft>
                <a:spcPts val="1200"/>
              </a:spcAft>
              <a:buSzPct val="100000"/>
              <a:defRPr/>
            </a:pPr>
            <a:r>
              <a:rPr lang="es-ES" dirty="0"/>
              <a:t>Escalado eficiente: una arquitectura basada en microservicios permite un escalado elástico horizontal, pudiendo crear tantas instancias de un microservicio como sea necesario.</a:t>
            </a:r>
          </a:p>
          <a:p>
            <a:pPr marL="531813" lvl="3" indent="-531813">
              <a:lnSpc>
                <a:spcPct val="100000"/>
              </a:lnSpc>
              <a:spcAft>
                <a:spcPts val="1200"/>
              </a:spcAft>
              <a:buSzPct val="100000"/>
              <a:defRPr/>
            </a:pPr>
            <a:endParaRPr lang="es-ES" sz="1600" dirty="0"/>
          </a:p>
          <a:p>
            <a:pPr marL="531813" lvl="3" indent="-531813">
              <a:lnSpc>
                <a:spcPct val="100000"/>
              </a:lnSpc>
              <a:spcAft>
                <a:spcPts val="1200"/>
              </a:spcAft>
              <a:buSzPct val="100000"/>
              <a:defRPr/>
            </a:pPr>
            <a:endParaRPr lang="es-ES" dirty="0"/>
          </a:p>
          <a:p>
            <a:endParaRPr lang="es-ES" sz="1600" dirty="0"/>
          </a:p>
          <a:p>
            <a:pPr marL="531813" lvl="3" indent="-531813">
              <a:lnSpc>
                <a:spcPct val="150000"/>
              </a:lnSpc>
              <a:spcAft>
                <a:spcPts val="1200"/>
              </a:spcAft>
              <a:buSzPct val="100000"/>
              <a:defRPr/>
            </a:pPr>
            <a:endParaRPr lang="es-ES" dirty="0"/>
          </a:p>
          <a:p>
            <a:pPr marL="531813" lvl="3" indent="-531813">
              <a:lnSpc>
                <a:spcPct val="150000"/>
              </a:lnSpc>
              <a:spcAft>
                <a:spcPts val="1200"/>
              </a:spcAft>
              <a:buSzPct val="100000"/>
              <a:defRPr/>
            </a:pPr>
            <a:endParaRPr lang="es-ES" dirty="0"/>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15</a:t>
            </a:fld>
            <a:endParaRPr lang="es-ES" dirty="0"/>
          </a:p>
        </p:txBody>
      </p:sp>
    </p:spTree>
    <p:extLst>
      <p:ext uri="{BB962C8B-B14F-4D97-AF65-F5344CB8AC3E}">
        <p14:creationId xmlns:p14="http://schemas.microsoft.com/office/powerpoint/2010/main" val="38571992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p:txBody>
          <a:bodyPr>
            <a:normAutofit fontScale="90000"/>
          </a:bodyPr>
          <a:lstStyle/>
          <a:p>
            <a:r>
              <a:rPr lang="es-ES" dirty="0">
                <a:solidFill>
                  <a:srgbClr val="8BB425"/>
                </a:solidFill>
              </a:rPr>
              <a:t>Arquitectura microservicios</a:t>
            </a:r>
            <a:br>
              <a:rPr lang="es-ES" b="1" dirty="0">
                <a:solidFill>
                  <a:srgbClr val="8BB425"/>
                </a:solidFill>
              </a:rPr>
            </a:b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sz="half" idx="2"/>
          </p:nvPr>
        </p:nvSpPr>
        <p:spPr>
          <a:xfrm>
            <a:off x="871505" y="1439078"/>
            <a:ext cx="10352315" cy="4642994"/>
          </a:xfrm>
        </p:spPr>
        <p:txBody>
          <a:bodyPr numCol="1">
            <a:noAutofit/>
          </a:bodyPr>
          <a:lstStyle/>
          <a:p>
            <a:pPr marL="531813" lvl="3" indent="-531813">
              <a:lnSpc>
                <a:spcPct val="150000"/>
              </a:lnSpc>
              <a:spcAft>
                <a:spcPts val="1200"/>
              </a:spcAft>
              <a:buSzPct val="100000"/>
              <a:defRPr/>
            </a:pPr>
            <a:endParaRPr lang="es-ES" dirty="0"/>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16</a:t>
            </a:fld>
            <a:endParaRPr lang="es-ES" dirty="0"/>
          </a:p>
        </p:txBody>
      </p:sp>
      <p:pic>
        <p:nvPicPr>
          <p:cNvPr id="2" name="Marcador de contenido 3" descr="Captura de pantalla 2018-11-05 a las 0.24.31.png">
            <a:extLst>
              <a:ext uri="{FF2B5EF4-FFF2-40B4-BE49-F238E27FC236}">
                <a16:creationId xmlns:a16="http://schemas.microsoft.com/office/drawing/2014/main" id="{02BA969C-58E6-5BE6-1855-99FBF6CD70F2}"/>
              </a:ext>
            </a:extLst>
          </p:cNvPr>
          <p:cNvPicPr>
            <a:picLocks noChangeAspect="1"/>
          </p:cNvPicPr>
          <p:nvPr/>
        </p:nvPicPr>
        <p:blipFill>
          <a:blip r:embed="rId4">
            <a:extLst>
              <a:ext uri="{28A0092B-C50C-407E-A947-70E740481C1C}">
                <a14:useLocalDpi xmlns:a14="http://schemas.microsoft.com/office/drawing/2010/main" val="0"/>
              </a:ext>
            </a:extLst>
          </a:blip>
          <a:srcRect t="-10249" b="-10249"/>
          <a:stretch>
            <a:fillRect/>
          </a:stretch>
        </p:blipFill>
        <p:spPr>
          <a:xfrm>
            <a:off x="2114873" y="1075252"/>
            <a:ext cx="8229600" cy="4525963"/>
          </a:xfrm>
          <a:prstGeom prst="rect">
            <a:avLst/>
          </a:prstGeom>
        </p:spPr>
      </p:pic>
    </p:spTree>
    <p:extLst>
      <p:ext uri="{BB962C8B-B14F-4D97-AF65-F5344CB8AC3E}">
        <p14:creationId xmlns:p14="http://schemas.microsoft.com/office/powerpoint/2010/main" val="2888419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xfrm>
            <a:off x="871505" y="557972"/>
            <a:ext cx="11041227" cy="432048"/>
          </a:xfrm>
        </p:spPr>
        <p:txBody>
          <a:bodyPr>
            <a:normAutofit fontScale="90000"/>
          </a:bodyPr>
          <a:lstStyle/>
          <a:p>
            <a:r>
              <a:rPr lang="es-ES" dirty="0">
                <a:solidFill>
                  <a:srgbClr val="8BB425"/>
                </a:solidFill>
              </a:rPr>
              <a:t>Arquitectura microservicios</a:t>
            </a:r>
            <a:br>
              <a:rPr lang="es-ES" dirty="0">
                <a:solidFill>
                  <a:srgbClr val="8BB425"/>
                </a:solidFill>
              </a:rPr>
            </a:br>
            <a:br>
              <a:rPr lang="es-ES" dirty="0">
                <a:solidFill>
                  <a:srgbClr val="8BB425"/>
                </a:solidFill>
              </a:rPr>
            </a:br>
            <a:endParaRPr lang="es-ES" dirty="0">
              <a:solidFill>
                <a:srgbClr val="8BB425"/>
              </a:solidFill>
            </a:endParaRPr>
          </a:p>
        </p:txBody>
      </p:sp>
      <p:sp>
        <p:nvSpPr>
          <p:cNvPr id="3" name="2 Marcador de contenido"/>
          <p:cNvSpPr>
            <a:spLocks noGrp="1"/>
          </p:cNvSpPr>
          <p:nvPr>
            <p:ph sz="half" idx="2"/>
          </p:nvPr>
        </p:nvSpPr>
        <p:spPr>
          <a:xfrm>
            <a:off x="871505" y="1439078"/>
            <a:ext cx="10352315" cy="4642994"/>
          </a:xfrm>
        </p:spPr>
        <p:txBody>
          <a:bodyPr numCol="1">
            <a:noAutofit/>
          </a:bodyPr>
          <a:lstStyle/>
          <a:p>
            <a:pPr marL="531813" lvl="3" indent="-531813">
              <a:lnSpc>
                <a:spcPct val="100000"/>
              </a:lnSpc>
              <a:spcAft>
                <a:spcPts val="1200"/>
              </a:spcAft>
              <a:buSzPct val="100000"/>
              <a:defRPr/>
            </a:pPr>
            <a:r>
              <a:rPr lang="es-ES" dirty="0"/>
              <a:t>Diferentes clientes de diferentes dispositivos intentan usar diferentes servicios como búsqueda, creación, configuración y otras capacidades de administración </a:t>
            </a:r>
          </a:p>
          <a:p>
            <a:pPr marL="531813" lvl="3" indent="-531813">
              <a:lnSpc>
                <a:spcPct val="100000"/>
              </a:lnSpc>
              <a:spcAft>
                <a:spcPts val="1200"/>
              </a:spcAft>
              <a:buSzPct val="100000"/>
              <a:defRPr/>
            </a:pPr>
            <a:r>
              <a:rPr lang="es-ES" dirty="0"/>
              <a:t>Todos los servicios se separan según sus dominios y funcionalidades y se asignan a microservicios individuales. </a:t>
            </a:r>
          </a:p>
          <a:p>
            <a:pPr marL="531813" lvl="3" indent="-531813">
              <a:lnSpc>
                <a:spcPct val="100000"/>
              </a:lnSpc>
              <a:spcAft>
                <a:spcPts val="1200"/>
              </a:spcAft>
              <a:buSzPct val="100000"/>
              <a:defRPr/>
            </a:pPr>
            <a:r>
              <a:rPr lang="es-ES" dirty="0"/>
              <a:t>Estos microservicios tienen su propio balanceador de carga y entorno de ejecución para ejecutar sus funcionalidades y al mismo tiempo captura datos en sus propias bases de datos. </a:t>
            </a:r>
          </a:p>
          <a:p>
            <a:pPr marL="531813" lvl="3" indent="-531813">
              <a:lnSpc>
                <a:spcPct val="100000"/>
              </a:lnSpc>
              <a:spcAft>
                <a:spcPts val="1200"/>
              </a:spcAft>
              <a:buSzPct val="100000"/>
              <a:defRPr/>
            </a:pPr>
            <a:r>
              <a:rPr lang="es-ES" dirty="0"/>
              <a:t>Todos los microservicios se comunican entre sí a través de un servidor sin estado que es REST o </a:t>
            </a:r>
            <a:r>
              <a:rPr lang="es-ES" dirty="0" err="1"/>
              <a:t>Message</a:t>
            </a:r>
            <a:r>
              <a:rPr lang="es-ES" dirty="0"/>
              <a:t> Bus.</a:t>
            </a:r>
          </a:p>
          <a:p>
            <a:pPr marL="531813" lvl="3" indent="-531813">
              <a:lnSpc>
                <a:spcPct val="100000"/>
              </a:lnSpc>
              <a:spcAft>
                <a:spcPts val="1200"/>
              </a:spcAft>
              <a:buSzPct val="100000"/>
              <a:defRPr/>
            </a:pPr>
            <a:r>
              <a:rPr lang="es-ES" dirty="0"/>
              <a:t>Los microservicios conocen su ruta de comunicación con la ayuda de </a:t>
            </a:r>
            <a:r>
              <a:rPr lang="es-ES" dirty="0" err="1"/>
              <a:t>Service</a:t>
            </a:r>
            <a:r>
              <a:rPr lang="es-ES" dirty="0"/>
              <a:t> Discovery y realizan capacidades operativas tales como automatización, monitoreo </a:t>
            </a:r>
          </a:p>
          <a:p>
            <a:pPr marL="531813" lvl="3" indent="-531813">
              <a:lnSpc>
                <a:spcPct val="100000"/>
              </a:lnSpc>
              <a:spcAft>
                <a:spcPts val="1200"/>
              </a:spcAft>
              <a:buSzPct val="100000"/>
              <a:defRPr/>
            </a:pPr>
            <a:r>
              <a:rPr lang="es-ES" dirty="0"/>
              <a:t>Luego, todas las funcionalidades realizadas por los microservicios se comunican a los clientes a través de la puerta de enlace API. </a:t>
            </a:r>
          </a:p>
          <a:p>
            <a:pPr marL="531813" lvl="3" indent="-531813">
              <a:lnSpc>
                <a:spcPct val="100000"/>
              </a:lnSpc>
              <a:spcAft>
                <a:spcPts val="1200"/>
              </a:spcAft>
              <a:buSzPct val="100000"/>
              <a:defRPr/>
            </a:pPr>
            <a:r>
              <a:rPr lang="es-ES" dirty="0"/>
              <a:t>Todos los puntos internos están conectados desde la puerta de enlace API. Por lo tanto, cualquiera que se conecte a la puerta de enlace API se conecta automáticamente al sistema completo </a:t>
            </a:r>
          </a:p>
          <a:p>
            <a:pPr marL="531813" lvl="3" indent="-531813">
              <a:lnSpc>
                <a:spcPct val="100000"/>
              </a:lnSpc>
              <a:spcAft>
                <a:spcPts val="1200"/>
              </a:spcAft>
              <a:buSzPct val="100000"/>
              <a:defRPr/>
            </a:pPr>
            <a:endParaRPr lang="es-ES" dirty="0"/>
          </a:p>
          <a:p>
            <a:pPr marL="531813" lvl="3" indent="-531813">
              <a:lnSpc>
                <a:spcPct val="100000"/>
              </a:lnSpc>
              <a:spcAft>
                <a:spcPts val="1200"/>
              </a:spcAft>
              <a:buSzPct val="100000"/>
              <a:defRPr/>
            </a:pPr>
            <a:endParaRPr lang="es-ES" dirty="0"/>
          </a:p>
          <a:p>
            <a:endParaRPr lang="es-ES" sz="1600" dirty="0"/>
          </a:p>
          <a:p>
            <a:pPr marL="531813" lvl="3" indent="-531813">
              <a:lnSpc>
                <a:spcPct val="150000"/>
              </a:lnSpc>
              <a:spcAft>
                <a:spcPts val="1200"/>
              </a:spcAft>
              <a:buSzPct val="100000"/>
              <a:defRPr/>
            </a:pPr>
            <a:endParaRPr lang="es-ES" dirty="0"/>
          </a:p>
          <a:p>
            <a:pPr marL="531813" lvl="3" indent="-531813">
              <a:lnSpc>
                <a:spcPct val="150000"/>
              </a:lnSpc>
              <a:spcAft>
                <a:spcPts val="1200"/>
              </a:spcAft>
              <a:buSzPct val="100000"/>
              <a:defRPr/>
            </a:pPr>
            <a:endParaRPr lang="es-ES" dirty="0"/>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17</a:t>
            </a:fld>
            <a:endParaRPr lang="es-ES" dirty="0"/>
          </a:p>
        </p:txBody>
      </p:sp>
    </p:spTree>
    <p:extLst>
      <p:ext uri="{BB962C8B-B14F-4D97-AF65-F5344CB8AC3E}">
        <p14:creationId xmlns:p14="http://schemas.microsoft.com/office/powerpoint/2010/main" val="22767924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p:txBody>
          <a:bodyPr>
            <a:normAutofit fontScale="90000"/>
          </a:bodyPr>
          <a:lstStyle/>
          <a:p>
            <a:r>
              <a:rPr lang="es-ES" dirty="0">
                <a:solidFill>
                  <a:srgbClr val="8BB425"/>
                </a:solidFill>
              </a:rPr>
              <a:t>Características de los microservicios</a:t>
            </a:r>
            <a:br>
              <a:rPr lang="es-ES" b="1" dirty="0">
                <a:solidFill>
                  <a:srgbClr val="8BB425"/>
                </a:solidFill>
              </a:rPr>
            </a:b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sz="half" idx="2"/>
          </p:nvPr>
        </p:nvSpPr>
        <p:spPr>
          <a:xfrm>
            <a:off x="871505" y="1439078"/>
            <a:ext cx="10352315" cy="4642994"/>
          </a:xfrm>
        </p:spPr>
        <p:txBody>
          <a:bodyPr numCol="1">
            <a:noAutofit/>
          </a:bodyPr>
          <a:lstStyle/>
          <a:p>
            <a:pPr marL="531813" lvl="3" indent="-531813">
              <a:lnSpc>
                <a:spcPct val="150000"/>
              </a:lnSpc>
              <a:spcAft>
                <a:spcPts val="1200"/>
              </a:spcAft>
              <a:buSzPct val="100000"/>
              <a:defRPr/>
            </a:pPr>
            <a:endParaRPr lang="es-ES" dirty="0"/>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18</a:t>
            </a:fld>
            <a:endParaRPr lang="es-ES" dirty="0"/>
          </a:p>
        </p:txBody>
      </p:sp>
      <p:pic>
        <p:nvPicPr>
          <p:cNvPr id="4" name="Marcador de contenido 3" descr="Captura de pantalla 2018-11-05 a las 0.24.44.png">
            <a:extLst>
              <a:ext uri="{FF2B5EF4-FFF2-40B4-BE49-F238E27FC236}">
                <a16:creationId xmlns:a16="http://schemas.microsoft.com/office/drawing/2014/main" id="{C76F7B26-EC12-C8E7-F5F5-41E3534B315C}"/>
              </a:ext>
            </a:extLst>
          </p:cNvPr>
          <p:cNvPicPr>
            <a:picLocks noChangeAspect="1"/>
          </p:cNvPicPr>
          <p:nvPr/>
        </p:nvPicPr>
        <p:blipFill>
          <a:blip r:embed="rId4">
            <a:extLst>
              <a:ext uri="{28A0092B-C50C-407E-A947-70E740481C1C}">
                <a14:useLocalDpi xmlns:a14="http://schemas.microsoft.com/office/drawing/2010/main" val="0"/>
              </a:ext>
            </a:extLst>
          </a:blip>
          <a:srcRect t="-5473" b="-5473"/>
          <a:stretch>
            <a:fillRect/>
          </a:stretch>
        </p:blipFill>
        <p:spPr>
          <a:xfrm>
            <a:off x="2207238" y="1337982"/>
            <a:ext cx="8229600" cy="4525963"/>
          </a:xfrm>
          <a:prstGeom prst="rect">
            <a:avLst/>
          </a:prstGeom>
        </p:spPr>
      </p:pic>
    </p:spTree>
    <p:extLst>
      <p:ext uri="{BB962C8B-B14F-4D97-AF65-F5344CB8AC3E}">
        <p14:creationId xmlns:p14="http://schemas.microsoft.com/office/powerpoint/2010/main" val="971355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xfrm>
            <a:off x="871505" y="557972"/>
            <a:ext cx="11041227" cy="432048"/>
          </a:xfrm>
        </p:spPr>
        <p:txBody>
          <a:bodyPr>
            <a:normAutofit fontScale="90000"/>
          </a:bodyPr>
          <a:lstStyle/>
          <a:p>
            <a:r>
              <a:rPr lang="es-ES" dirty="0">
                <a:solidFill>
                  <a:srgbClr val="8BB425"/>
                </a:solidFill>
              </a:rPr>
              <a:t>Características de los microservicios</a:t>
            </a:r>
            <a:br>
              <a:rPr lang="es-ES" dirty="0">
                <a:solidFill>
                  <a:srgbClr val="8BB425"/>
                </a:solidFill>
              </a:rPr>
            </a:br>
            <a:br>
              <a:rPr lang="es-ES" dirty="0">
                <a:solidFill>
                  <a:srgbClr val="8BB425"/>
                </a:solidFill>
              </a:rPr>
            </a:br>
            <a:endParaRPr lang="es-ES" dirty="0">
              <a:solidFill>
                <a:srgbClr val="8BB425"/>
              </a:solidFill>
            </a:endParaRPr>
          </a:p>
        </p:txBody>
      </p:sp>
      <p:sp>
        <p:nvSpPr>
          <p:cNvPr id="3" name="2 Marcador de contenido"/>
          <p:cNvSpPr>
            <a:spLocks noGrp="1"/>
          </p:cNvSpPr>
          <p:nvPr>
            <p:ph sz="half" idx="2"/>
          </p:nvPr>
        </p:nvSpPr>
        <p:spPr>
          <a:xfrm>
            <a:off x="871505" y="1208868"/>
            <a:ext cx="10352315" cy="4873204"/>
          </a:xfrm>
        </p:spPr>
        <p:txBody>
          <a:bodyPr numCol="1">
            <a:noAutofit/>
          </a:bodyPr>
          <a:lstStyle/>
          <a:p>
            <a:pPr marL="531813" lvl="3" indent="-531813">
              <a:lnSpc>
                <a:spcPct val="100000"/>
              </a:lnSpc>
              <a:spcAft>
                <a:spcPts val="1200"/>
              </a:spcAft>
              <a:buSzPct val="100000"/>
              <a:defRPr/>
            </a:pPr>
            <a:r>
              <a:rPr lang="es-ES" dirty="0"/>
              <a:t>Desacoplamiento: los servicios dentro de un sistema se desacoplan en gran medida. Por lo tanto, la aplicación en su conjunto se puede construir, modificar y escalar fácilmente.</a:t>
            </a:r>
          </a:p>
          <a:p>
            <a:pPr marL="531813" lvl="3" indent="-531813">
              <a:lnSpc>
                <a:spcPct val="100000"/>
              </a:lnSpc>
              <a:spcAft>
                <a:spcPts val="1200"/>
              </a:spcAft>
              <a:buSzPct val="100000"/>
              <a:defRPr/>
            </a:pPr>
            <a:r>
              <a:rPr lang="es-ES" dirty="0"/>
              <a:t>Componentes: los microservicios se tratan como componentes independientes que se pueden reemplazar y actualizar fácilmente.</a:t>
            </a:r>
          </a:p>
          <a:p>
            <a:pPr marL="531813" lvl="3" indent="-531813">
              <a:lnSpc>
                <a:spcPct val="100000"/>
              </a:lnSpc>
              <a:spcAft>
                <a:spcPts val="1200"/>
              </a:spcAft>
              <a:buSzPct val="100000"/>
              <a:defRPr/>
            </a:pPr>
            <a:r>
              <a:rPr lang="es-ES" dirty="0"/>
              <a:t>Capacidades empresariales: los microservicios son muy simples y se centran en una sola capacidad</a:t>
            </a:r>
          </a:p>
          <a:p>
            <a:pPr marL="531813" lvl="3" indent="-531813">
              <a:lnSpc>
                <a:spcPct val="100000"/>
              </a:lnSpc>
              <a:spcAft>
                <a:spcPts val="1200"/>
              </a:spcAft>
              <a:buSzPct val="100000"/>
              <a:defRPr/>
            </a:pPr>
            <a:r>
              <a:rPr lang="es-ES" dirty="0"/>
              <a:t>Autonomía: los desarrolladores y los equipos pueden trabajar de forma independiente, lo que aumenta la velocidad.</a:t>
            </a:r>
          </a:p>
          <a:p>
            <a:pPr marL="531813" lvl="3" indent="-531813">
              <a:lnSpc>
                <a:spcPct val="100000"/>
              </a:lnSpc>
              <a:spcAft>
                <a:spcPts val="1200"/>
              </a:spcAft>
              <a:buSzPct val="100000"/>
              <a:defRPr/>
            </a:pPr>
            <a:r>
              <a:rPr lang="es-ES" dirty="0"/>
              <a:t>Entrega continua: permite lanzamientos frecuentes de software, a través de la automatización sistemática de la creación, prueba y aprobación del software.</a:t>
            </a:r>
          </a:p>
          <a:p>
            <a:pPr marL="531813" lvl="3" indent="-531813">
              <a:lnSpc>
                <a:spcPct val="100000"/>
              </a:lnSpc>
              <a:spcAft>
                <a:spcPts val="1200"/>
              </a:spcAft>
              <a:buSzPct val="100000"/>
              <a:defRPr/>
            </a:pPr>
            <a:r>
              <a:rPr lang="es-ES" dirty="0"/>
              <a:t>Responsabilidad: Los microservicios no se centran en aplicaciones como proyectos. En cambio, tratan las aplicaciones como productos de los que son responsables.</a:t>
            </a:r>
          </a:p>
          <a:p>
            <a:pPr marL="531813" lvl="3" indent="-531813">
              <a:lnSpc>
                <a:spcPct val="100000"/>
              </a:lnSpc>
              <a:spcAft>
                <a:spcPts val="1200"/>
              </a:spcAft>
              <a:buSzPct val="100000"/>
              <a:defRPr/>
            </a:pPr>
            <a:r>
              <a:rPr lang="es-ES" dirty="0"/>
              <a:t>Gobernanza descentralizada: el enfoque está en usar la herramienta adecuada para el trabajo correcto. Eso significa que no hay un patrón estandarizado o ningún patrón tecnológico. Los desarrolladores tienen la libertad de elegir las mejores herramientas útiles para resolver sus problemas</a:t>
            </a:r>
          </a:p>
          <a:p>
            <a:pPr marL="531813" lvl="3" indent="-531813">
              <a:lnSpc>
                <a:spcPct val="100000"/>
              </a:lnSpc>
              <a:spcAft>
                <a:spcPts val="1200"/>
              </a:spcAft>
              <a:buSzPct val="100000"/>
              <a:defRPr/>
            </a:pPr>
            <a:r>
              <a:rPr lang="es-ES" dirty="0"/>
              <a:t>Agilidad - Los microservicios apoyan el desarrollo ágil. Cualquier nueva característica puede ser desarrollada rápidamente y descartada nuevamente</a:t>
            </a:r>
          </a:p>
          <a:p>
            <a:pPr marL="531813" lvl="3" indent="-531813">
              <a:lnSpc>
                <a:spcPct val="100000"/>
              </a:lnSpc>
              <a:spcAft>
                <a:spcPts val="1200"/>
              </a:spcAft>
              <a:buSzPct val="100000"/>
              <a:defRPr/>
            </a:pPr>
            <a:endParaRPr lang="es-ES" dirty="0"/>
          </a:p>
          <a:p>
            <a:pPr marL="531813" lvl="3" indent="-531813">
              <a:lnSpc>
                <a:spcPct val="100000"/>
              </a:lnSpc>
              <a:spcAft>
                <a:spcPts val="1200"/>
              </a:spcAft>
              <a:buSzPct val="100000"/>
              <a:defRPr/>
            </a:pPr>
            <a:endParaRPr lang="es-ES" dirty="0"/>
          </a:p>
          <a:p>
            <a:endParaRPr lang="es-ES" sz="1600" dirty="0"/>
          </a:p>
          <a:p>
            <a:pPr marL="531813" lvl="3" indent="-531813">
              <a:lnSpc>
                <a:spcPct val="150000"/>
              </a:lnSpc>
              <a:spcAft>
                <a:spcPts val="1200"/>
              </a:spcAft>
              <a:buSzPct val="100000"/>
              <a:defRPr/>
            </a:pPr>
            <a:endParaRPr lang="es-ES" dirty="0"/>
          </a:p>
          <a:p>
            <a:pPr marL="531813" lvl="3" indent="-531813">
              <a:lnSpc>
                <a:spcPct val="150000"/>
              </a:lnSpc>
              <a:spcAft>
                <a:spcPts val="1200"/>
              </a:spcAft>
              <a:buSzPct val="100000"/>
              <a:defRPr/>
            </a:pPr>
            <a:endParaRPr lang="es-ES" dirty="0"/>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19</a:t>
            </a:fld>
            <a:endParaRPr lang="es-ES" dirty="0"/>
          </a:p>
        </p:txBody>
      </p:sp>
    </p:spTree>
    <p:extLst>
      <p:ext uri="{BB962C8B-B14F-4D97-AF65-F5344CB8AC3E}">
        <p14:creationId xmlns:p14="http://schemas.microsoft.com/office/powerpoint/2010/main" val="1294687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A5F7BF6-E683-6DD9-6332-5BE511DA998F}"/>
              </a:ext>
            </a:extLst>
          </p:cNvPr>
          <p:cNvPicPr>
            <a:picLocks noChangeAspect="1"/>
          </p:cNvPicPr>
          <p:nvPr/>
        </p:nvPicPr>
        <p:blipFill>
          <a:blip r:embed="rId2"/>
          <a:stretch>
            <a:fillRect/>
          </a:stretch>
        </p:blipFill>
        <p:spPr>
          <a:xfrm>
            <a:off x="0" y="-37916"/>
            <a:ext cx="12192000" cy="6963291"/>
          </a:xfrm>
          <a:prstGeom prst="rect">
            <a:avLst/>
          </a:prstGeom>
        </p:spPr>
      </p:pic>
      <p:pic>
        <p:nvPicPr>
          <p:cNvPr id="5" name="Imagen 4">
            <a:extLst>
              <a:ext uri="{FF2B5EF4-FFF2-40B4-BE49-F238E27FC236}">
                <a16:creationId xmlns:a16="http://schemas.microsoft.com/office/drawing/2014/main" id="{0B33AE02-8355-95EA-09E4-2C7E89E74BC7}"/>
              </a:ext>
            </a:extLst>
          </p:cNvPr>
          <p:cNvPicPr>
            <a:picLocks noChangeAspect="1"/>
          </p:cNvPicPr>
          <p:nvPr/>
        </p:nvPicPr>
        <p:blipFill>
          <a:blip r:embed="rId3"/>
          <a:stretch>
            <a:fillRect/>
          </a:stretch>
        </p:blipFill>
        <p:spPr>
          <a:xfrm>
            <a:off x="336882" y="225982"/>
            <a:ext cx="1967239" cy="1198558"/>
          </a:xfrm>
          <a:prstGeom prst="rect">
            <a:avLst/>
          </a:prstGeom>
        </p:spPr>
      </p:pic>
      <p:pic>
        <p:nvPicPr>
          <p:cNvPr id="6" name="Imagen 5">
            <a:extLst>
              <a:ext uri="{FF2B5EF4-FFF2-40B4-BE49-F238E27FC236}">
                <a16:creationId xmlns:a16="http://schemas.microsoft.com/office/drawing/2014/main" id="{F9E4A3CB-553E-52C0-98DA-4F24F4A201FF}"/>
              </a:ext>
            </a:extLst>
          </p:cNvPr>
          <p:cNvPicPr>
            <a:picLocks noChangeAspect="1"/>
          </p:cNvPicPr>
          <p:nvPr/>
        </p:nvPicPr>
        <p:blipFill>
          <a:blip r:embed="rId4"/>
          <a:stretch>
            <a:fillRect/>
          </a:stretch>
        </p:blipFill>
        <p:spPr>
          <a:xfrm>
            <a:off x="8153400" y="-85024"/>
            <a:ext cx="4038600" cy="5334000"/>
          </a:xfrm>
          <a:prstGeom prst="rect">
            <a:avLst/>
          </a:prstGeom>
        </p:spPr>
      </p:pic>
      <p:pic>
        <p:nvPicPr>
          <p:cNvPr id="7" name="Imagen 6">
            <a:extLst>
              <a:ext uri="{FF2B5EF4-FFF2-40B4-BE49-F238E27FC236}">
                <a16:creationId xmlns:a16="http://schemas.microsoft.com/office/drawing/2014/main" id="{B6B2E032-A1EA-28D9-CF03-FBF3100C213B}"/>
              </a:ext>
            </a:extLst>
          </p:cNvPr>
          <p:cNvPicPr>
            <a:picLocks noChangeAspect="1"/>
          </p:cNvPicPr>
          <p:nvPr/>
        </p:nvPicPr>
        <p:blipFill>
          <a:blip r:embed="rId5"/>
          <a:stretch>
            <a:fillRect/>
          </a:stretch>
        </p:blipFill>
        <p:spPr>
          <a:xfrm>
            <a:off x="7959223" y="5816600"/>
            <a:ext cx="1663700" cy="1041400"/>
          </a:xfrm>
          <a:prstGeom prst="rect">
            <a:avLst/>
          </a:prstGeom>
        </p:spPr>
      </p:pic>
      <p:sp>
        <p:nvSpPr>
          <p:cNvPr id="8" name="Rectángulo 7">
            <a:extLst>
              <a:ext uri="{FF2B5EF4-FFF2-40B4-BE49-F238E27FC236}">
                <a16:creationId xmlns:a16="http://schemas.microsoft.com/office/drawing/2014/main" id="{F616C470-4F02-38B6-4A3F-1C3CFDC8D6F5}"/>
              </a:ext>
            </a:extLst>
          </p:cNvPr>
          <p:cNvSpPr/>
          <p:nvPr/>
        </p:nvSpPr>
        <p:spPr>
          <a:xfrm>
            <a:off x="9529011" y="1732547"/>
            <a:ext cx="2107932"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CuadroTexto 8">
            <a:extLst>
              <a:ext uri="{FF2B5EF4-FFF2-40B4-BE49-F238E27FC236}">
                <a16:creationId xmlns:a16="http://schemas.microsoft.com/office/drawing/2014/main" id="{3F05D05E-64E8-5E31-F996-01C71B0CD591}"/>
              </a:ext>
            </a:extLst>
          </p:cNvPr>
          <p:cNvSpPr txBox="1"/>
          <p:nvPr/>
        </p:nvSpPr>
        <p:spPr>
          <a:xfrm>
            <a:off x="5548128" y="526132"/>
            <a:ext cx="6204317" cy="1046440"/>
          </a:xfrm>
          <a:prstGeom prst="rect">
            <a:avLst/>
          </a:prstGeom>
          <a:noFill/>
        </p:spPr>
        <p:txBody>
          <a:bodyPr wrap="square" rtlCol="0">
            <a:spAutoFit/>
          </a:bodyPr>
          <a:lstStyle/>
          <a:p>
            <a:pPr algn="r"/>
            <a:r>
              <a:rPr lang="es-ES" sz="3100" b="1" dirty="0">
                <a:solidFill>
                  <a:schemeClr val="bg1"/>
                </a:solidFill>
                <a:latin typeface="GE Inspira" panose="020F0603030400020203" pitchFamily="34" charset="0"/>
              </a:rPr>
              <a:t>ÍNDICE</a:t>
            </a:r>
          </a:p>
          <a:p>
            <a:pPr algn="r"/>
            <a:r>
              <a:rPr lang="es-ES" sz="3100" dirty="0">
                <a:solidFill>
                  <a:schemeClr val="bg1"/>
                </a:solidFill>
                <a:latin typeface="GE Inspira" panose="020F0603030400020203" pitchFamily="34" charset="0"/>
              </a:rPr>
              <a:t>DE CONTENIDOS</a:t>
            </a:r>
          </a:p>
        </p:txBody>
      </p:sp>
      <p:sp>
        <p:nvSpPr>
          <p:cNvPr id="10" name="CuadroTexto 9">
            <a:extLst>
              <a:ext uri="{FF2B5EF4-FFF2-40B4-BE49-F238E27FC236}">
                <a16:creationId xmlns:a16="http://schemas.microsoft.com/office/drawing/2014/main" id="{2CB61F65-919C-38C4-5B82-65D9BFED647E}"/>
              </a:ext>
            </a:extLst>
          </p:cNvPr>
          <p:cNvSpPr txBox="1"/>
          <p:nvPr/>
        </p:nvSpPr>
        <p:spPr>
          <a:xfrm>
            <a:off x="8787865" y="2015265"/>
            <a:ext cx="2964580" cy="707886"/>
          </a:xfrm>
          <a:prstGeom prst="rect">
            <a:avLst/>
          </a:prstGeom>
          <a:noFill/>
        </p:spPr>
        <p:txBody>
          <a:bodyPr wrap="square" rtlCol="0">
            <a:spAutoFit/>
          </a:bodyPr>
          <a:lstStyle/>
          <a:p>
            <a:pPr algn="r"/>
            <a:r>
              <a:rPr lang="es-ES" sz="2000" dirty="0">
                <a:solidFill>
                  <a:schemeClr val="bg1"/>
                </a:solidFill>
                <a:latin typeface="GE Inspira" panose="020F0603030400020203" pitchFamily="34" charset="0"/>
              </a:rPr>
              <a:t> Duración: 25 horas</a:t>
            </a:r>
          </a:p>
          <a:p>
            <a:pPr algn="r"/>
            <a:r>
              <a:rPr lang="es-ES" sz="2000" dirty="0">
                <a:solidFill>
                  <a:schemeClr val="bg1"/>
                </a:solidFill>
                <a:latin typeface="GE Inspira" panose="020F0603030400020203" pitchFamily="34" charset="0"/>
              </a:rPr>
              <a:t>Horario: 9:00 – 14:00</a:t>
            </a:r>
          </a:p>
        </p:txBody>
      </p:sp>
      <p:sp>
        <p:nvSpPr>
          <p:cNvPr id="11" name="CuadroTexto 10">
            <a:extLst>
              <a:ext uri="{FF2B5EF4-FFF2-40B4-BE49-F238E27FC236}">
                <a16:creationId xmlns:a16="http://schemas.microsoft.com/office/drawing/2014/main" id="{70C6EEB6-40A1-5BB0-044D-309ED34A743B}"/>
              </a:ext>
            </a:extLst>
          </p:cNvPr>
          <p:cNvSpPr txBox="1"/>
          <p:nvPr/>
        </p:nvSpPr>
        <p:spPr>
          <a:xfrm>
            <a:off x="423511" y="1928640"/>
            <a:ext cx="988195" cy="369332"/>
          </a:xfrm>
          <a:prstGeom prst="rect">
            <a:avLst/>
          </a:prstGeom>
        </p:spPr>
        <p:txBody>
          <a:bodyPr wrap="square" rtlCol="0">
            <a:spAutoFit/>
          </a:bodyPr>
          <a:lstStyle/>
          <a:p>
            <a:r>
              <a:rPr lang="es-ES" b="1" dirty="0">
                <a:solidFill>
                  <a:srgbClr val="FFC000"/>
                </a:solidFill>
              </a:rPr>
              <a:t>Tema 1</a:t>
            </a:r>
          </a:p>
        </p:txBody>
      </p:sp>
      <p:sp>
        <p:nvSpPr>
          <p:cNvPr id="12" name="CuadroTexto 11">
            <a:extLst>
              <a:ext uri="{FF2B5EF4-FFF2-40B4-BE49-F238E27FC236}">
                <a16:creationId xmlns:a16="http://schemas.microsoft.com/office/drawing/2014/main" id="{91C754D9-7A07-FF92-7224-B544A76332A2}"/>
              </a:ext>
            </a:extLst>
          </p:cNvPr>
          <p:cNvSpPr txBox="1"/>
          <p:nvPr/>
        </p:nvSpPr>
        <p:spPr>
          <a:xfrm>
            <a:off x="1446999" y="1928640"/>
            <a:ext cx="5813986" cy="369332"/>
          </a:xfrm>
          <a:prstGeom prst="rect">
            <a:avLst/>
          </a:prstGeom>
        </p:spPr>
        <p:txBody>
          <a:bodyPr wrap="square" rtlCol="0">
            <a:spAutoFit/>
          </a:bodyPr>
          <a:lstStyle/>
          <a:p>
            <a:r>
              <a:rPr lang="es-ES" dirty="0">
                <a:solidFill>
                  <a:schemeClr val="tx1">
                    <a:lumMod val="85000"/>
                    <a:lumOff val="15000"/>
                  </a:schemeClr>
                </a:solidFill>
              </a:rPr>
              <a:t>Introducción a Microservicios con Java y Spring </a:t>
            </a:r>
            <a:r>
              <a:rPr lang="es-ES" dirty="0" err="1">
                <a:solidFill>
                  <a:schemeClr val="tx1">
                    <a:lumMod val="85000"/>
                    <a:lumOff val="15000"/>
                  </a:schemeClr>
                </a:solidFill>
              </a:rPr>
              <a:t>Boot</a:t>
            </a:r>
            <a:endParaRPr lang="es-ES" dirty="0">
              <a:solidFill>
                <a:schemeClr val="tx1">
                  <a:lumMod val="85000"/>
                  <a:lumOff val="15000"/>
                </a:schemeClr>
              </a:solidFill>
            </a:endParaRPr>
          </a:p>
        </p:txBody>
      </p:sp>
      <p:sp>
        <p:nvSpPr>
          <p:cNvPr id="13" name="CuadroTexto 12">
            <a:extLst>
              <a:ext uri="{FF2B5EF4-FFF2-40B4-BE49-F238E27FC236}">
                <a16:creationId xmlns:a16="http://schemas.microsoft.com/office/drawing/2014/main" id="{A70510EC-5315-98E7-BE3A-273F37DD99F0}"/>
              </a:ext>
            </a:extLst>
          </p:cNvPr>
          <p:cNvSpPr txBox="1"/>
          <p:nvPr/>
        </p:nvSpPr>
        <p:spPr>
          <a:xfrm>
            <a:off x="423511" y="2477385"/>
            <a:ext cx="988195" cy="369332"/>
          </a:xfrm>
          <a:prstGeom prst="rect">
            <a:avLst/>
          </a:prstGeom>
          <a:noFill/>
        </p:spPr>
        <p:txBody>
          <a:bodyPr wrap="square" rtlCol="0">
            <a:spAutoFit/>
          </a:bodyPr>
          <a:lstStyle/>
          <a:p>
            <a:r>
              <a:rPr lang="es-ES" b="1" dirty="0">
                <a:solidFill>
                  <a:srgbClr val="FFC000"/>
                </a:solidFill>
              </a:rPr>
              <a:t>Tema 2</a:t>
            </a:r>
          </a:p>
        </p:txBody>
      </p:sp>
      <p:sp>
        <p:nvSpPr>
          <p:cNvPr id="14" name="CuadroTexto 13">
            <a:extLst>
              <a:ext uri="{FF2B5EF4-FFF2-40B4-BE49-F238E27FC236}">
                <a16:creationId xmlns:a16="http://schemas.microsoft.com/office/drawing/2014/main" id="{1803B86E-9E54-56F0-88B3-96CE3AFD1A3A}"/>
              </a:ext>
            </a:extLst>
          </p:cNvPr>
          <p:cNvSpPr txBox="1"/>
          <p:nvPr/>
        </p:nvSpPr>
        <p:spPr>
          <a:xfrm>
            <a:off x="1446999" y="2477385"/>
            <a:ext cx="5813986" cy="369332"/>
          </a:xfrm>
          <a:prstGeom prst="rect">
            <a:avLst/>
          </a:prstGeom>
          <a:noFill/>
        </p:spPr>
        <p:txBody>
          <a:bodyPr wrap="square" rtlCol="0">
            <a:spAutoFit/>
          </a:bodyPr>
          <a:lstStyle/>
          <a:p>
            <a:r>
              <a:rPr lang="es-ES" dirty="0">
                <a:solidFill>
                  <a:schemeClr val="tx1">
                    <a:lumMod val="85000"/>
                    <a:lumOff val="15000"/>
                  </a:schemeClr>
                </a:solidFill>
              </a:rPr>
              <a:t>Creación de </a:t>
            </a:r>
            <a:r>
              <a:rPr lang="es-ES" dirty="0" err="1">
                <a:solidFill>
                  <a:schemeClr val="tx1">
                    <a:lumMod val="85000"/>
                    <a:lumOff val="15000"/>
                  </a:schemeClr>
                </a:solidFill>
              </a:rPr>
              <a:t>APIs</a:t>
            </a:r>
            <a:r>
              <a:rPr lang="es-ES" dirty="0">
                <a:solidFill>
                  <a:schemeClr val="tx1">
                    <a:lumMod val="85000"/>
                    <a:lumOff val="15000"/>
                  </a:schemeClr>
                </a:solidFill>
              </a:rPr>
              <a:t> </a:t>
            </a:r>
            <a:r>
              <a:rPr lang="es-ES" dirty="0" err="1">
                <a:solidFill>
                  <a:schemeClr val="tx1">
                    <a:lumMod val="85000"/>
                    <a:lumOff val="15000"/>
                  </a:schemeClr>
                </a:solidFill>
              </a:rPr>
              <a:t>RESTful</a:t>
            </a:r>
            <a:r>
              <a:rPr lang="es-ES" dirty="0">
                <a:solidFill>
                  <a:schemeClr val="tx1">
                    <a:lumMod val="85000"/>
                    <a:lumOff val="15000"/>
                  </a:schemeClr>
                </a:solidFill>
              </a:rPr>
              <a:t> con Spring </a:t>
            </a:r>
            <a:r>
              <a:rPr lang="es-ES" dirty="0" err="1">
                <a:solidFill>
                  <a:schemeClr val="tx1">
                    <a:lumMod val="85000"/>
                    <a:lumOff val="15000"/>
                  </a:schemeClr>
                </a:solidFill>
              </a:rPr>
              <a:t>Boot</a:t>
            </a:r>
            <a:endParaRPr lang="es-ES" sz="1500" dirty="0">
              <a:solidFill>
                <a:schemeClr val="bg1"/>
              </a:solidFill>
              <a:latin typeface="GE Inspira" panose="020F0603030400020203" pitchFamily="34" charset="0"/>
            </a:endParaRPr>
          </a:p>
        </p:txBody>
      </p:sp>
      <p:sp>
        <p:nvSpPr>
          <p:cNvPr id="15" name="CuadroTexto 14">
            <a:extLst>
              <a:ext uri="{FF2B5EF4-FFF2-40B4-BE49-F238E27FC236}">
                <a16:creationId xmlns:a16="http://schemas.microsoft.com/office/drawing/2014/main" id="{E8C10DC5-6696-6E45-A01E-1CDD239A5E5A}"/>
              </a:ext>
            </a:extLst>
          </p:cNvPr>
          <p:cNvSpPr txBox="1"/>
          <p:nvPr/>
        </p:nvSpPr>
        <p:spPr>
          <a:xfrm>
            <a:off x="419829" y="2992556"/>
            <a:ext cx="988195" cy="369332"/>
          </a:xfrm>
          <a:prstGeom prst="rect">
            <a:avLst/>
          </a:prstGeom>
          <a:noFill/>
        </p:spPr>
        <p:txBody>
          <a:bodyPr wrap="square" rtlCol="0">
            <a:spAutoFit/>
          </a:bodyPr>
          <a:lstStyle/>
          <a:p>
            <a:r>
              <a:rPr lang="es-ES" b="1" dirty="0">
                <a:solidFill>
                  <a:srgbClr val="FFC000"/>
                </a:solidFill>
              </a:rPr>
              <a:t>Tema 3</a:t>
            </a:r>
          </a:p>
        </p:txBody>
      </p:sp>
      <p:sp>
        <p:nvSpPr>
          <p:cNvPr id="16" name="CuadroTexto 15">
            <a:extLst>
              <a:ext uri="{FF2B5EF4-FFF2-40B4-BE49-F238E27FC236}">
                <a16:creationId xmlns:a16="http://schemas.microsoft.com/office/drawing/2014/main" id="{2251DC6E-AF6A-7710-7D0B-E355C2143440}"/>
              </a:ext>
            </a:extLst>
          </p:cNvPr>
          <p:cNvSpPr txBox="1"/>
          <p:nvPr/>
        </p:nvSpPr>
        <p:spPr>
          <a:xfrm>
            <a:off x="1443317" y="2992556"/>
            <a:ext cx="5813986" cy="369332"/>
          </a:xfrm>
          <a:prstGeom prst="rect">
            <a:avLst/>
          </a:prstGeom>
          <a:noFill/>
        </p:spPr>
        <p:txBody>
          <a:bodyPr wrap="square" rtlCol="0">
            <a:spAutoFit/>
          </a:bodyPr>
          <a:lstStyle/>
          <a:p>
            <a:r>
              <a:rPr lang="es-ES" dirty="0">
                <a:solidFill>
                  <a:schemeClr val="tx1">
                    <a:lumMod val="85000"/>
                    <a:lumOff val="15000"/>
                  </a:schemeClr>
                </a:solidFill>
              </a:rPr>
              <a:t>Comunicación entre Microservicios con Spring Cloud</a:t>
            </a:r>
          </a:p>
        </p:txBody>
      </p:sp>
      <p:sp>
        <p:nvSpPr>
          <p:cNvPr id="17" name="CuadroTexto 16">
            <a:extLst>
              <a:ext uri="{FF2B5EF4-FFF2-40B4-BE49-F238E27FC236}">
                <a16:creationId xmlns:a16="http://schemas.microsoft.com/office/drawing/2014/main" id="{A267635A-0BF0-D7C1-33A6-D51F5409F121}"/>
              </a:ext>
            </a:extLst>
          </p:cNvPr>
          <p:cNvSpPr txBox="1"/>
          <p:nvPr/>
        </p:nvSpPr>
        <p:spPr>
          <a:xfrm>
            <a:off x="419829" y="3558140"/>
            <a:ext cx="988195" cy="369332"/>
          </a:xfrm>
          <a:prstGeom prst="rect">
            <a:avLst/>
          </a:prstGeom>
        </p:spPr>
        <p:txBody>
          <a:bodyPr wrap="square" rtlCol="0">
            <a:spAutoFit/>
          </a:bodyPr>
          <a:lstStyle/>
          <a:p>
            <a:r>
              <a:rPr lang="es-ES" b="1" dirty="0">
                <a:solidFill>
                  <a:srgbClr val="FFC000"/>
                </a:solidFill>
              </a:rPr>
              <a:t>Tema 4</a:t>
            </a:r>
          </a:p>
        </p:txBody>
      </p:sp>
      <p:sp>
        <p:nvSpPr>
          <p:cNvPr id="18" name="CuadroTexto 17">
            <a:extLst>
              <a:ext uri="{FF2B5EF4-FFF2-40B4-BE49-F238E27FC236}">
                <a16:creationId xmlns:a16="http://schemas.microsoft.com/office/drawing/2014/main" id="{E1B5D552-A738-AF1B-B18C-1EF9ADF66900}"/>
              </a:ext>
            </a:extLst>
          </p:cNvPr>
          <p:cNvSpPr txBox="1"/>
          <p:nvPr/>
        </p:nvSpPr>
        <p:spPr>
          <a:xfrm>
            <a:off x="1443317" y="3558140"/>
            <a:ext cx="5813986" cy="369332"/>
          </a:xfrm>
          <a:prstGeom prst="rect">
            <a:avLst/>
          </a:prstGeom>
        </p:spPr>
        <p:txBody>
          <a:bodyPr wrap="square" rtlCol="0">
            <a:spAutoFit/>
          </a:bodyPr>
          <a:lstStyle/>
          <a:p>
            <a:r>
              <a:rPr lang="es-ES" dirty="0">
                <a:solidFill>
                  <a:schemeClr val="tx1">
                    <a:lumMod val="85000"/>
                    <a:lumOff val="15000"/>
                  </a:schemeClr>
                </a:solidFill>
              </a:rPr>
              <a:t>Persistencia y Gestión del Estado en Microservicios Java</a:t>
            </a:r>
          </a:p>
        </p:txBody>
      </p:sp>
      <p:sp>
        <p:nvSpPr>
          <p:cNvPr id="19" name="CuadroTexto 18">
            <a:extLst>
              <a:ext uri="{FF2B5EF4-FFF2-40B4-BE49-F238E27FC236}">
                <a16:creationId xmlns:a16="http://schemas.microsoft.com/office/drawing/2014/main" id="{CC3C8953-B711-3BBB-820E-4242DE7D3E9C}"/>
              </a:ext>
            </a:extLst>
          </p:cNvPr>
          <p:cNvSpPr txBox="1"/>
          <p:nvPr/>
        </p:nvSpPr>
        <p:spPr>
          <a:xfrm>
            <a:off x="419829" y="4123724"/>
            <a:ext cx="988195" cy="369332"/>
          </a:xfrm>
          <a:prstGeom prst="rect">
            <a:avLst/>
          </a:prstGeom>
          <a:noFill/>
        </p:spPr>
        <p:txBody>
          <a:bodyPr wrap="square" rtlCol="0">
            <a:spAutoFit/>
          </a:bodyPr>
          <a:lstStyle/>
          <a:p>
            <a:r>
              <a:rPr lang="es-ES" b="1" dirty="0">
                <a:solidFill>
                  <a:srgbClr val="FFC000"/>
                </a:solidFill>
              </a:rPr>
              <a:t>Tema 5</a:t>
            </a:r>
          </a:p>
        </p:txBody>
      </p:sp>
      <p:sp>
        <p:nvSpPr>
          <p:cNvPr id="20" name="CuadroTexto 19">
            <a:extLst>
              <a:ext uri="{FF2B5EF4-FFF2-40B4-BE49-F238E27FC236}">
                <a16:creationId xmlns:a16="http://schemas.microsoft.com/office/drawing/2014/main" id="{C41B2107-3EB6-B8B3-F764-AD8696B3E6E4}"/>
              </a:ext>
            </a:extLst>
          </p:cNvPr>
          <p:cNvSpPr txBox="1"/>
          <p:nvPr/>
        </p:nvSpPr>
        <p:spPr>
          <a:xfrm>
            <a:off x="1443317" y="4123724"/>
            <a:ext cx="6204316" cy="369332"/>
          </a:xfrm>
          <a:prstGeom prst="rect">
            <a:avLst/>
          </a:prstGeom>
          <a:noFill/>
        </p:spPr>
        <p:txBody>
          <a:bodyPr wrap="square" rtlCol="0">
            <a:spAutoFit/>
          </a:bodyPr>
          <a:lstStyle/>
          <a:p>
            <a:r>
              <a:rPr lang="es-ES" dirty="0">
                <a:solidFill>
                  <a:schemeClr val="tx1">
                    <a:lumMod val="85000"/>
                    <a:lumOff val="15000"/>
                  </a:schemeClr>
                </a:solidFill>
              </a:rPr>
              <a:t>Seguridad y Autenticación en Microservicios con Spring Security</a:t>
            </a:r>
          </a:p>
        </p:txBody>
      </p:sp>
      <p:sp>
        <p:nvSpPr>
          <p:cNvPr id="2" name="CuadroTexto 1">
            <a:extLst>
              <a:ext uri="{FF2B5EF4-FFF2-40B4-BE49-F238E27FC236}">
                <a16:creationId xmlns:a16="http://schemas.microsoft.com/office/drawing/2014/main" id="{3ACBA4B9-D02F-CFBA-B0E0-A1AE9FF58F25}"/>
              </a:ext>
            </a:extLst>
          </p:cNvPr>
          <p:cNvSpPr txBox="1"/>
          <p:nvPr/>
        </p:nvSpPr>
        <p:spPr>
          <a:xfrm>
            <a:off x="419829" y="4689308"/>
            <a:ext cx="988195" cy="369332"/>
          </a:xfrm>
          <a:prstGeom prst="rect">
            <a:avLst/>
          </a:prstGeom>
          <a:noFill/>
        </p:spPr>
        <p:txBody>
          <a:bodyPr wrap="square" rtlCol="0">
            <a:spAutoFit/>
          </a:bodyPr>
          <a:lstStyle/>
          <a:p>
            <a:r>
              <a:rPr lang="es-ES" b="1" dirty="0">
                <a:solidFill>
                  <a:srgbClr val="FFC000"/>
                </a:solidFill>
              </a:rPr>
              <a:t>Tema 6</a:t>
            </a:r>
          </a:p>
        </p:txBody>
      </p:sp>
      <p:sp>
        <p:nvSpPr>
          <p:cNvPr id="3" name="CuadroTexto 2">
            <a:extLst>
              <a:ext uri="{FF2B5EF4-FFF2-40B4-BE49-F238E27FC236}">
                <a16:creationId xmlns:a16="http://schemas.microsoft.com/office/drawing/2014/main" id="{7A01CE3D-4BDD-3A7C-57C2-C2FD22B837D9}"/>
              </a:ext>
            </a:extLst>
          </p:cNvPr>
          <p:cNvSpPr txBox="1"/>
          <p:nvPr/>
        </p:nvSpPr>
        <p:spPr>
          <a:xfrm>
            <a:off x="1443317" y="4689308"/>
            <a:ext cx="5813986" cy="369332"/>
          </a:xfrm>
          <a:prstGeom prst="rect">
            <a:avLst/>
          </a:prstGeom>
          <a:noFill/>
        </p:spPr>
        <p:txBody>
          <a:bodyPr wrap="square" rtlCol="0">
            <a:spAutoFit/>
          </a:bodyPr>
          <a:lstStyle/>
          <a:p>
            <a:r>
              <a:rPr lang="es-ES" dirty="0">
                <a:solidFill>
                  <a:schemeClr val="tx1">
                    <a:lumMod val="85000"/>
                    <a:lumOff val="15000"/>
                  </a:schemeClr>
                </a:solidFill>
              </a:rPr>
              <a:t>Despliegue de Microservicios con Docker y </a:t>
            </a:r>
            <a:r>
              <a:rPr lang="es-ES" dirty="0" err="1">
                <a:solidFill>
                  <a:schemeClr val="tx1">
                    <a:lumMod val="85000"/>
                    <a:lumOff val="15000"/>
                  </a:schemeClr>
                </a:solidFill>
              </a:rPr>
              <a:t>Kubernetes</a:t>
            </a:r>
            <a:endParaRPr lang="es-ES" dirty="0">
              <a:solidFill>
                <a:schemeClr val="tx1">
                  <a:lumMod val="85000"/>
                  <a:lumOff val="15000"/>
                </a:schemeClr>
              </a:solidFill>
            </a:endParaRPr>
          </a:p>
        </p:txBody>
      </p:sp>
      <p:sp>
        <p:nvSpPr>
          <p:cNvPr id="21" name="CuadroTexto 20">
            <a:extLst>
              <a:ext uri="{FF2B5EF4-FFF2-40B4-BE49-F238E27FC236}">
                <a16:creationId xmlns:a16="http://schemas.microsoft.com/office/drawing/2014/main" id="{12C6F5F5-D57A-72EC-DB8B-190B6D252959}"/>
              </a:ext>
            </a:extLst>
          </p:cNvPr>
          <p:cNvSpPr txBox="1"/>
          <p:nvPr/>
        </p:nvSpPr>
        <p:spPr>
          <a:xfrm>
            <a:off x="419829" y="5254892"/>
            <a:ext cx="988195" cy="369332"/>
          </a:xfrm>
          <a:prstGeom prst="rect">
            <a:avLst/>
          </a:prstGeom>
        </p:spPr>
        <p:txBody>
          <a:bodyPr wrap="square" rtlCol="0">
            <a:spAutoFit/>
          </a:bodyPr>
          <a:lstStyle/>
          <a:p>
            <a:r>
              <a:rPr lang="es-ES" b="1" dirty="0">
                <a:solidFill>
                  <a:srgbClr val="FFC000"/>
                </a:solidFill>
              </a:rPr>
              <a:t>Tema 7</a:t>
            </a:r>
          </a:p>
        </p:txBody>
      </p:sp>
      <p:sp>
        <p:nvSpPr>
          <p:cNvPr id="22" name="CuadroTexto 21">
            <a:extLst>
              <a:ext uri="{FF2B5EF4-FFF2-40B4-BE49-F238E27FC236}">
                <a16:creationId xmlns:a16="http://schemas.microsoft.com/office/drawing/2014/main" id="{BBD9121C-6D8F-8C53-FC32-1A82D8FFB31F}"/>
              </a:ext>
            </a:extLst>
          </p:cNvPr>
          <p:cNvSpPr txBox="1"/>
          <p:nvPr/>
        </p:nvSpPr>
        <p:spPr>
          <a:xfrm>
            <a:off x="1443317" y="5254892"/>
            <a:ext cx="5813986" cy="369332"/>
          </a:xfrm>
          <a:prstGeom prst="rect">
            <a:avLst/>
          </a:prstGeom>
        </p:spPr>
        <p:txBody>
          <a:bodyPr wrap="square" rtlCol="0">
            <a:spAutoFit/>
          </a:bodyPr>
          <a:lstStyle/>
          <a:p>
            <a:r>
              <a:rPr lang="es-ES" dirty="0">
                <a:solidFill>
                  <a:schemeClr val="tx1">
                    <a:lumMod val="85000"/>
                    <a:lumOff val="15000"/>
                  </a:schemeClr>
                </a:solidFill>
              </a:rPr>
              <a:t>Monitorización y </a:t>
            </a:r>
            <a:r>
              <a:rPr lang="es-ES" dirty="0" err="1">
                <a:solidFill>
                  <a:schemeClr val="tx1">
                    <a:lumMod val="85000"/>
                    <a:lumOff val="15000"/>
                  </a:schemeClr>
                </a:solidFill>
              </a:rPr>
              <a:t>Logging</a:t>
            </a:r>
            <a:r>
              <a:rPr lang="es-ES" dirty="0">
                <a:solidFill>
                  <a:schemeClr val="tx1">
                    <a:lumMod val="85000"/>
                    <a:lumOff val="15000"/>
                  </a:schemeClr>
                </a:solidFill>
              </a:rPr>
              <a:t> en Microservicios Java</a:t>
            </a:r>
          </a:p>
        </p:txBody>
      </p:sp>
    </p:spTree>
    <p:extLst>
      <p:ext uri="{BB962C8B-B14F-4D97-AF65-F5344CB8AC3E}">
        <p14:creationId xmlns:p14="http://schemas.microsoft.com/office/powerpoint/2010/main" val="26113868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p:txBody>
          <a:bodyPr>
            <a:normAutofit fontScale="90000"/>
          </a:bodyPr>
          <a:lstStyle/>
          <a:p>
            <a:r>
              <a:rPr lang="es-ES" dirty="0">
                <a:solidFill>
                  <a:srgbClr val="8BB425"/>
                </a:solidFill>
              </a:rPr>
              <a:t>Ventajas de los microservicios</a:t>
            </a:r>
            <a:br>
              <a:rPr lang="es-ES" b="1" dirty="0">
                <a:solidFill>
                  <a:srgbClr val="8BB425"/>
                </a:solidFill>
              </a:rPr>
            </a:b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sz="half" idx="2"/>
          </p:nvPr>
        </p:nvSpPr>
        <p:spPr>
          <a:xfrm>
            <a:off x="871505" y="1439078"/>
            <a:ext cx="10352315" cy="4642994"/>
          </a:xfrm>
        </p:spPr>
        <p:txBody>
          <a:bodyPr numCol="1">
            <a:noAutofit/>
          </a:bodyPr>
          <a:lstStyle/>
          <a:p>
            <a:pPr marL="531813" lvl="3" indent="-531813">
              <a:lnSpc>
                <a:spcPct val="150000"/>
              </a:lnSpc>
              <a:spcAft>
                <a:spcPts val="1200"/>
              </a:spcAft>
              <a:buSzPct val="100000"/>
              <a:defRPr/>
            </a:pPr>
            <a:endParaRPr lang="es-ES" dirty="0"/>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20</a:t>
            </a:fld>
            <a:endParaRPr lang="es-ES" dirty="0"/>
          </a:p>
        </p:txBody>
      </p:sp>
      <p:pic>
        <p:nvPicPr>
          <p:cNvPr id="2" name="Marcador de contenido 3" descr="Captura de pantalla 2018-11-05 a las 0.25.00.png">
            <a:extLst>
              <a:ext uri="{FF2B5EF4-FFF2-40B4-BE49-F238E27FC236}">
                <a16:creationId xmlns:a16="http://schemas.microsoft.com/office/drawing/2014/main" id="{72D89148-72E3-9BF3-8C32-CA122BD7A5BF}"/>
              </a:ext>
            </a:extLst>
          </p:cNvPr>
          <p:cNvPicPr>
            <a:picLocks noChangeAspect="1"/>
          </p:cNvPicPr>
          <p:nvPr/>
        </p:nvPicPr>
        <p:blipFill>
          <a:blip r:embed="rId4">
            <a:extLst>
              <a:ext uri="{28A0092B-C50C-407E-A947-70E740481C1C}">
                <a14:useLocalDpi xmlns:a14="http://schemas.microsoft.com/office/drawing/2010/main" val="0"/>
              </a:ext>
            </a:extLst>
          </a:blip>
          <a:srcRect t="-21936" b="-21936"/>
          <a:stretch>
            <a:fillRect/>
          </a:stretch>
        </p:blipFill>
        <p:spPr>
          <a:xfrm>
            <a:off x="1932862" y="1439078"/>
            <a:ext cx="8229600" cy="4525963"/>
          </a:xfrm>
          <a:prstGeom prst="rect">
            <a:avLst/>
          </a:prstGeom>
        </p:spPr>
      </p:pic>
    </p:spTree>
    <p:extLst>
      <p:ext uri="{BB962C8B-B14F-4D97-AF65-F5344CB8AC3E}">
        <p14:creationId xmlns:p14="http://schemas.microsoft.com/office/powerpoint/2010/main" val="1404175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xfrm>
            <a:off x="871505" y="557972"/>
            <a:ext cx="11041227" cy="432048"/>
          </a:xfrm>
        </p:spPr>
        <p:txBody>
          <a:bodyPr>
            <a:normAutofit fontScale="90000"/>
          </a:bodyPr>
          <a:lstStyle/>
          <a:p>
            <a:r>
              <a:rPr lang="es-ES" dirty="0">
                <a:solidFill>
                  <a:srgbClr val="8BB425"/>
                </a:solidFill>
              </a:rPr>
              <a:t>Ventajas de los microservicios</a:t>
            </a:r>
            <a:br>
              <a:rPr lang="es-ES" dirty="0">
                <a:solidFill>
                  <a:srgbClr val="8BB425"/>
                </a:solidFill>
              </a:rPr>
            </a:br>
            <a:br>
              <a:rPr lang="es-ES" dirty="0">
                <a:solidFill>
                  <a:srgbClr val="8BB425"/>
                </a:solidFill>
              </a:rPr>
            </a:br>
            <a:endParaRPr lang="es-ES" dirty="0">
              <a:solidFill>
                <a:srgbClr val="8BB425"/>
              </a:solidFill>
            </a:endParaRPr>
          </a:p>
        </p:txBody>
      </p:sp>
      <p:sp>
        <p:nvSpPr>
          <p:cNvPr id="3" name="2 Marcador de contenido"/>
          <p:cNvSpPr>
            <a:spLocks noGrp="1"/>
          </p:cNvSpPr>
          <p:nvPr>
            <p:ph sz="half" idx="2"/>
          </p:nvPr>
        </p:nvSpPr>
        <p:spPr>
          <a:xfrm>
            <a:off x="871505" y="1208868"/>
            <a:ext cx="10352315" cy="4873204"/>
          </a:xfrm>
        </p:spPr>
        <p:txBody>
          <a:bodyPr numCol="1">
            <a:noAutofit/>
          </a:bodyPr>
          <a:lstStyle/>
          <a:p>
            <a:pPr marL="531813" lvl="3" indent="-531813">
              <a:lnSpc>
                <a:spcPct val="100000"/>
              </a:lnSpc>
              <a:spcAft>
                <a:spcPts val="1200"/>
              </a:spcAft>
              <a:buSzPct val="100000"/>
              <a:defRPr/>
            </a:pPr>
            <a:r>
              <a:rPr lang="es-ES" dirty="0"/>
              <a:t>Desarrollo independiente: todos los microservicios se pueden desarrollar fácilmente según su funcionalidad individual</a:t>
            </a:r>
          </a:p>
          <a:p>
            <a:pPr marL="531813" lvl="3" indent="-531813">
              <a:lnSpc>
                <a:spcPct val="100000"/>
              </a:lnSpc>
              <a:spcAft>
                <a:spcPts val="1200"/>
              </a:spcAft>
              <a:buSzPct val="100000"/>
              <a:defRPr/>
            </a:pPr>
            <a:r>
              <a:rPr lang="es-ES" dirty="0"/>
              <a:t>Implementación independiente: en función de sus servicios, se pueden implementar individualmente en cualquier aplicación</a:t>
            </a:r>
          </a:p>
          <a:p>
            <a:pPr marL="531813" lvl="3" indent="-531813">
              <a:lnSpc>
                <a:spcPct val="100000"/>
              </a:lnSpc>
              <a:spcAft>
                <a:spcPts val="1200"/>
              </a:spcAft>
              <a:buSzPct val="100000"/>
              <a:defRPr/>
            </a:pPr>
            <a:r>
              <a:rPr lang="es-ES" dirty="0"/>
              <a:t>Aislamiento de fallos: incluso si un servicio de la aplicación no funciona, el sistema continúa funcionando</a:t>
            </a:r>
          </a:p>
          <a:p>
            <a:pPr marL="531813" lvl="3" indent="-531813">
              <a:lnSpc>
                <a:spcPct val="100000"/>
              </a:lnSpc>
              <a:spcAft>
                <a:spcPts val="1200"/>
              </a:spcAft>
              <a:buSzPct val="100000"/>
              <a:defRPr/>
            </a:pPr>
            <a:r>
              <a:rPr lang="es-ES" dirty="0"/>
              <a:t>Pila de tecnología mixta: se pueden utilizar diferentes lenguajes y tecnologías para crear diferentes servicios de la misma aplicación</a:t>
            </a:r>
          </a:p>
          <a:p>
            <a:pPr marL="531813" lvl="3" indent="-531813">
              <a:lnSpc>
                <a:spcPct val="100000"/>
              </a:lnSpc>
              <a:spcAft>
                <a:spcPts val="1200"/>
              </a:spcAft>
              <a:buSzPct val="100000"/>
              <a:defRPr/>
            </a:pPr>
            <a:r>
              <a:rPr lang="es-ES" dirty="0"/>
              <a:t>Escalado granular: los componentes individuales pueden escalarse según la necesidad, no es necesario escalar todos los componentes</a:t>
            </a:r>
          </a:p>
          <a:p>
            <a:pPr marL="531813" lvl="3" indent="-531813">
              <a:lnSpc>
                <a:spcPct val="100000"/>
              </a:lnSpc>
              <a:spcAft>
                <a:spcPts val="1200"/>
              </a:spcAft>
              <a:buSzPct val="100000"/>
              <a:defRPr/>
            </a:pPr>
            <a:endParaRPr lang="es-ES" dirty="0"/>
          </a:p>
          <a:p>
            <a:endParaRPr lang="es-ES" sz="1600" dirty="0"/>
          </a:p>
          <a:p>
            <a:pPr marL="531813" lvl="3" indent="-531813">
              <a:lnSpc>
                <a:spcPct val="150000"/>
              </a:lnSpc>
              <a:spcAft>
                <a:spcPts val="1200"/>
              </a:spcAft>
              <a:buSzPct val="100000"/>
              <a:defRPr/>
            </a:pPr>
            <a:endParaRPr lang="es-ES" dirty="0"/>
          </a:p>
          <a:p>
            <a:pPr marL="531813" lvl="3" indent="-531813">
              <a:lnSpc>
                <a:spcPct val="150000"/>
              </a:lnSpc>
              <a:spcAft>
                <a:spcPts val="1200"/>
              </a:spcAft>
              <a:buSzPct val="100000"/>
              <a:defRPr/>
            </a:pPr>
            <a:endParaRPr lang="es-ES" dirty="0"/>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21</a:t>
            </a:fld>
            <a:endParaRPr lang="es-ES" dirty="0"/>
          </a:p>
        </p:txBody>
      </p:sp>
    </p:spTree>
    <p:extLst>
      <p:ext uri="{BB962C8B-B14F-4D97-AF65-F5344CB8AC3E}">
        <p14:creationId xmlns:p14="http://schemas.microsoft.com/office/powerpoint/2010/main" val="3188928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p:txBody>
          <a:bodyPr>
            <a:normAutofit fontScale="90000"/>
          </a:bodyPr>
          <a:lstStyle/>
          <a:p>
            <a:r>
              <a:rPr lang="es-ES" dirty="0">
                <a:solidFill>
                  <a:srgbClr val="8BB425"/>
                </a:solidFill>
              </a:rPr>
              <a:t>Buenas prácticas de diseño</a:t>
            </a:r>
            <a:br>
              <a:rPr lang="es-ES" b="1" dirty="0">
                <a:solidFill>
                  <a:srgbClr val="8BB425"/>
                </a:solidFill>
              </a:rPr>
            </a:b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sz="half" idx="2"/>
          </p:nvPr>
        </p:nvSpPr>
        <p:spPr>
          <a:xfrm>
            <a:off x="871505" y="1439078"/>
            <a:ext cx="10352315" cy="4642994"/>
          </a:xfrm>
        </p:spPr>
        <p:txBody>
          <a:bodyPr numCol="1">
            <a:noAutofit/>
          </a:bodyPr>
          <a:lstStyle/>
          <a:p>
            <a:pPr marL="531813" lvl="3" indent="-531813">
              <a:lnSpc>
                <a:spcPct val="150000"/>
              </a:lnSpc>
              <a:spcAft>
                <a:spcPts val="1200"/>
              </a:spcAft>
              <a:buSzPct val="100000"/>
              <a:defRPr/>
            </a:pPr>
            <a:endParaRPr lang="es-ES" dirty="0"/>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22</a:t>
            </a:fld>
            <a:endParaRPr lang="es-ES" dirty="0"/>
          </a:p>
        </p:txBody>
      </p:sp>
      <p:pic>
        <p:nvPicPr>
          <p:cNvPr id="4" name="Marcador de contenido 3" descr="Captura de pantalla 2018-11-05 a las 0.25.12.png">
            <a:extLst>
              <a:ext uri="{FF2B5EF4-FFF2-40B4-BE49-F238E27FC236}">
                <a16:creationId xmlns:a16="http://schemas.microsoft.com/office/drawing/2014/main" id="{F1C00D88-4965-9271-7932-3DC3C9920143}"/>
              </a:ext>
            </a:extLst>
          </p:cNvPr>
          <p:cNvPicPr>
            <a:picLocks noChangeAspect="1"/>
          </p:cNvPicPr>
          <p:nvPr/>
        </p:nvPicPr>
        <p:blipFill>
          <a:blip r:embed="rId4">
            <a:extLst>
              <a:ext uri="{28A0092B-C50C-407E-A947-70E740481C1C}">
                <a14:useLocalDpi xmlns:a14="http://schemas.microsoft.com/office/drawing/2010/main" val="0"/>
              </a:ext>
            </a:extLst>
          </a:blip>
          <a:srcRect l="-814" r="-814"/>
          <a:stretch>
            <a:fillRect/>
          </a:stretch>
        </p:blipFill>
        <p:spPr>
          <a:xfrm>
            <a:off x="2207238" y="1497594"/>
            <a:ext cx="8229600" cy="4525963"/>
          </a:xfrm>
          <a:prstGeom prst="rect">
            <a:avLst/>
          </a:prstGeom>
        </p:spPr>
      </p:pic>
    </p:spTree>
    <p:extLst>
      <p:ext uri="{BB962C8B-B14F-4D97-AF65-F5344CB8AC3E}">
        <p14:creationId xmlns:p14="http://schemas.microsoft.com/office/powerpoint/2010/main" val="16329115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p:txBody>
          <a:bodyPr>
            <a:normAutofit fontScale="90000"/>
          </a:bodyPr>
          <a:lstStyle/>
          <a:p>
            <a:r>
              <a:rPr lang="es-ES" dirty="0">
                <a:solidFill>
                  <a:srgbClr val="8BB425"/>
                </a:solidFill>
              </a:rPr>
              <a:t>Quien los utiliza?</a:t>
            </a:r>
            <a:br>
              <a:rPr lang="es-ES" b="1" dirty="0">
                <a:solidFill>
                  <a:srgbClr val="8BB425"/>
                </a:solidFill>
              </a:rPr>
            </a:b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sz="half" idx="2"/>
          </p:nvPr>
        </p:nvSpPr>
        <p:spPr>
          <a:xfrm>
            <a:off x="871505" y="1439078"/>
            <a:ext cx="10352315" cy="4642994"/>
          </a:xfrm>
        </p:spPr>
        <p:txBody>
          <a:bodyPr numCol="1">
            <a:noAutofit/>
          </a:bodyPr>
          <a:lstStyle/>
          <a:p>
            <a:pPr marL="531813" lvl="3" indent="-531813">
              <a:lnSpc>
                <a:spcPct val="150000"/>
              </a:lnSpc>
              <a:spcAft>
                <a:spcPts val="1200"/>
              </a:spcAft>
              <a:buSzPct val="100000"/>
              <a:defRPr/>
            </a:pPr>
            <a:endParaRPr lang="es-ES" dirty="0"/>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23</a:t>
            </a:fld>
            <a:endParaRPr lang="es-ES" dirty="0"/>
          </a:p>
        </p:txBody>
      </p:sp>
      <p:pic>
        <p:nvPicPr>
          <p:cNvPr id="2" name="Marcador de contenido 3" descr="Captura de pantalla 2018-11-05 a las 0.25.31.png">
            <a:extLst>
              <a:ext uri="{FF2B5EF4-FFF2-40B4-BE49-F238E27FC236}">
                <a16:creationId xmlns:a16="http://schemas.microsoft.com/office/drawing/2014/main" id="{7F4BE0B2-2BE2-BF18-5386-7AB44AC690E5}"/>
              </a:ext>
            </a:extLst>
          </p:cNvPr>
          <p:cNvPicPr>
            <a:picLocks noChangeAspect="1"/>
          </p:cNvPicPr>
          <p:nvPr/>
        </p:nvPicPr>
        <p:blipFill>
          <a:blip r:embed="rId4">
            <a:extLst>
              <a:ext uri="{28A0092B-C50C-407E-A947-70E740481C1C}">
                <a14:useLocalDpi xmlns:a14="http://schemas.microsoft.com/office/drawing/2010/main" val="0"/>
              </a:ext>
            </a:extLst>
          </a:blip>
          <a:srcRect t="-17381" b="-17381"/>
          <a:stretch>
            <a:fillRect/>
          </a:stretch>
        </p:blipFill>
        <p:spPr>
          <a:xfrm>
            <a:off x="2085706" y="1439078"/>
            <a:ext cx="8229600" cy="4525963"/>
          </a:xfrm>
          <a:prstGeom prst="rect">
            <a:avLst/>
          </a:prstGeom>
        </p:spPr>
      </p:pic>
    </p:spTree>
    <p:extLst>
      <p:ext uri="{BB962C8B-B14F-4D97-AF65-F5344CB8AC3E}">
        <p14:creationId xmlns:p14="http://schemas.microsoft.com/office/powerpoint/2010/main" val="3550651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p:txBody>
          <a:bodyPr>
            <a:normAutofit fontScale="90000"/>
          </a:bodyPr>
          <a:lstStyle/>
          <a:p>
            <a:r>
              <a:rPr lang="es-ES" b="1" dirty="0">
                <a:solidFill>
                  <a:srgbClr val="8BB425"/>
                </a:solidFill>
              </a:rPr>
              <a:t>Componentes de la arquitectura</a:t>
            </a:r>
            <a:br>
              <a:rPr lang="es-ES" b="1" dirty="0">
                <a:solidFill>
                  <a:srgbClr val="8BB425"/>
                </a:solidFill>
              </a:rPr>
            </a:b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sz="half" idx="2"/>
          </p:nvPr>
        </p:nvSpPr>
        <p:spPr>
          <a:xfrm>
            <a:off x="871505" y="1439078"/>
            <a:ext cx="10352315" cy="4642994"/>
          </a:xfrm>
        </p:spPr>
        <p:txBody>
          <a:bodyPr numCol="1">
            <a:noAutofit/>
          </a:bodyPr>
          <a:lstStyle/>
          <a:p>
            <a:pPr marL="531813" lvl="3" indent="-531813">
              <a:lnSpc>
                <a:spcPct val="150000"/>
              </a:lnSpc>
              <a:spcAft>
                <a:spcPts val="1200"/>
              </a:spcAft>
              <a:buSzPct val="100000"/>
              <a:defRPr/>
            </a:pPr>
            <a:endParaRPr lang="es-ES" dirty="0"/>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24</a:t>
            </a:fld>
            <a:endParaRPr lang="es-ES" dirty="0"/>
          </a:p>
        </p:txBody>
      </p:sp>
      <p:pic>
        <p:nvPicPr>
          <p:cNvPr id="2" name="Marcador de contenido 3" descr="Captura de pantalla 2018-11-05 a las 0.32.20.png">
            <a:extLst>
              <a:ext uri="{FF2B5EF4-FFF2-40B4-BE49-F238E27FC236}">
                <a16:creationId xmlns:a16="http://schemas.microsoft.com/office/drawing/2014/main" id="{DCD4EB9E-4808-96DF-AF72-76375DB97B61}"/>
              </a:ext>
            </a:extLst>
          </p:cNvPr>
          <p:cNvPicPr>
            <a:picLocks noChangeAspect="1"/>
          </p:cNvPicPr>
          <p:nvPr/>
        </p:nvPicPr>
        <p:blipFill>
          <a:blip r:embed="rId4">
            <a:extLst>
              <a:ext uri="{28A0092B-C50C-407E-A947-70E740481C1C}">
                <a14:useLocalDpi xmlns:a14="http://schemas.microsoft.com/office/drawing/2010/main" val="0"/>
              </a:ext>
            </a:extLst>
          </a:blip>
          <a:srcRect t="-9631" b="-9631"/>
          <a:stretch>
            <a:fillRect/>
          </a:stretch>
        </p:blipFill>
        <p:spPr>
          <a:xfrm>
            <a:off x="2207238" y="1439078"/>
            <a:ext cx="8229600" cy="4525963"/>
          </a:xfrm>
          <a:prstGeom prst="rect">
            <a:avLst/>
          </a:prstGeom>
        </p:spPr>
      </p:pic>
    </p:spTree>
    <p:extLst>
      <p:ext uri="{BB962C8B-B14F-4D97-AF65-F5344CB8AC3E}">
        <p14:creationId xmlns:p14="http://schemas.microsoft.com/office/powerpoint/2010/main" val="26413858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p:txBody>
          <a:bodyPr>
            <a:normAutofit fontScale="90000"/>
          </a:bodyPr>
          <a:lstStyle/>
          <a:p>
            <a:br>
              <a:rPr lang="es-ES" b="1" dirty="0">
                <a:solidFill>
                  <a:srgbClr val="8BB425"/>
                </a:solidFill>
              </a:rPr>
            </a:b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sz="half" idx="2"/>
          </p:nvPr>
        </p:nvSpPr>
        <p:spPr>
          <a:xfrm>
            <a:off x="871505" y="1439078"/>
            <a:ext cx="10352315" cy="4642994"/>
          </a:xfrm>
        </p:spPr>
        <p:txBody>
          <a:bodyPr numCol="1">
            <a:noAutofit/>
          </a:bodyPr>
          <a:lstStyle/>
          <a:p>
            <a:pPr marL="0" lvl="3" indent="0">
              <a:lnSpc>
                <a:spcPct val="150000"/>
              </a:lnSpc>
              <a:spcAft>
                <a:spcPts val="1200"/>
              </a:spcAft>
              <a:buSzPct val="100000"/>
              <a:buNone/>
              <a:defRPr/>
            </a:pPr>
            <a:endParaRPr lang="es-ES" sz="1800" b="1" dirty="0">
              <a:solidFill>
                <a:srgbClr val="8BB425"/>
              </a:solidFill>
              <a:latin typeface="Arial" pitchFamily="34" charset="0"/>
              <a:ea typeface="+mj-ea"/>
              <a:cs typeface="Arial" pitchFamily="34" charset="0"/>
            </a:endParaRPr>
          </a:p>
          <a:p>
            <a:pPr marL="0" lvl="3" indent="0">
              <a:lnSpc>
                <a:spcPct val="150000"/>
              </a:lnSpc>
              <a:spcAft>
                <a:spcPts val="1200"/>
              </a:spcAft>
              <a:buSzPct val="100000"/>
              <a:buNone/>
              <a:defRPr/>
            </a:pPr>
            <a:endParaRPr lang="es-ES" sz="1800" b="1" dirty="0">
              <a:solidFill>
                <a:srgbClr val="8BB425"/>
              </a:solidFill>
              <a:latin typeface="Arial" pitchFamily="34" charset="0"/>
              <a:ea typeface="+mj-ea"/>
              <a:cs typeface="Arial" pitchFamily="34" charset="0"/>
            </a:endParaRPr>
          </a:p>
          <a:p>
            <a:pPr marL="0" lvl="3" indent="0" algn="ctr">
              <a:lnSpc>
                <a:spcPct val="150000"/>
              </a:lnSpc>
              <a:spcAft>
                <a:spcPts val="1200"/>
              </a:spcAft>
              <a:buSzPct val="100000"/>
              <a:buNone/>
              <a:defRPr/>
            </a:pPr>
            <a:r>
              <a:rPr lang="es-ES" sz="2400" b="1" dirty="0">
                <a:solidFill>
                  <a:srgbClr val="A2BD3D"/>
                </a:solidFill>
                <a:latin typeface="Montserrat" panose="00000500000000000000" pitchFamily="50" charset="0"/>
              </a:rPr>
              <a:t>Spring </a:t>
            </a:r>
            <a:r>
              <a:rPr lang="es-ES" sz="2400" b="1" dirty="0" err="1">
                <a:solidFill>
                  <a:srgbClr val="A2BD3D"/>
                </a:solidFill>
                <a:latin typeface="Montserrat" panose="00000500000000000000" pitchFamily="50" charset="0"/>
              </a:rPr>
              <a:t>Boot</a:t>
            </a:r>
            <a:r>
              <a:rPr lang="es-ES" sz="2400" b="1" dirty="0">
                <a:solidFill>
                  <a:srgbClr val="A2BD3D"/>
                </a:solidFill>
                <a:latin typeface="Montserrat" panose="00000500000000000000" pitchFamily="50" charset="0"/>
              </a:rPr>
              <a:t> </a:t>
            </a:r>
          </a:p>
          <a:p>
            <a:pPr marL="0" lvl="3" indent="0" algn="ctr">
              <a:lnSpc>
                <a:spcPct val="150000"/>
              </a:lnSpc>
              <a:spcAft>
                <a:spcPts val="1200"/>
              </a:spcAft>
              <a:buSzPct val="100000"/>
              <a:buNone/>
              <a:defRPr/>
            </a:pPr>
            <a:r>
              <a:rPr lang="es-ES" sz="1600" dirty="0"/>
              <a:t>Tema 2</a:t>
            </a:r>
          </a:p>
          <a:p>
            <a:pPr marL="0" lvl="3" indent="0" algn="ctr">
              <a:lnSpc>
                <a:spcPct val="150000"/>
              </a:lnSpc>
              <a:spcAft>
                <a:spcPts val="1200"/>
              </a:spcAft>
              <a:buSzPct val="100000"/>
              <a:buNone/>
              <a:defRPr/>
            </a:pPr>
            <a:endParaRPr lang="es-ES" sz="1800" b="1" dirty="0">
              <a:solidFill>
                <a:srgbClr val="8BB425"/>
              </a:solidFill>
              <a:latin typeface="Arial" pitchFamily="34" charset="0"/>
              <a:ea typeface="+mj-ea"/>
              <a:cs typeface="Arial" pitchFamily="34" charset="0"/>
            </a:endParaRPr>
          </a:p>
          <a:p>
            <a:pPr marL="531813" lvl="3" indent="-531813">
              <a:lnSpc>
                <a:spcPct val="150000"/>
              </a:lnSpc>
              <a:spcAft>
                <a:spcPts val="1200"/>
              </a:spcAft>
              <a:buSzPct val="100000"/>
              <a:defRPr/>
            </a:pPr>
            <a:endParaRPr lang="es-ES" dirty="0"/>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25</a:t>
            </a:fld>
            <a:endParaRPr lang="es-ES" dirty="0"/>
          </a:p>
        </p:txBody>
      </p:sp>
    </p:spTree>
    <p:extLst>
      <p:ext uri="{BB962C8B-B14F-4D97-AF65-F5344CB8AC3E}">
        <p14:creationId xmlns:p14="http://schemas.microsoft.com/office/powerpoint/2010/main" val="11319910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xfrm>
            <a:off x="871505" y="557972"/>
            <a:ext cx="11041227" cy="432048"/>
          </a:xfrm>
        </p:spPr>
        <p:txBody>
          <a:bodyPr>
            <a:normAutofit fontScale="90000"/>
          </a:bodyPr>
          <a:lstStyle/>
          <a:p>
            <a:r>
              <a:rPr lang="es-ES" dirty="0">
                <a:solidFill>
                  <a:srgbClr val="8BB425"/>
                </a:solidFill>
              </a:rPr>
              <a:t>Que es Spring </a:t>
            </a:r>
            <a:r>
              <a:rPr lang="es-ES" dirty="0" err="1">
                <a:solidFill>
                  <a:srgbClr val="8BB425"/>
                </a:solidFill>
              </a:rPr>
              <a:t>Boot</a:t>
            </a:r>
            <a:r>
              <a:rPr lang="es-ES" dirty="0">
                <a:solidFill>
                  <a:srgbClr val="8BB425"/>
                </a:solidFill>
              </a:rPr>
              <a:t>?</a:t>
            </a:r>
            <a:br>
              <a:rPr lang="es-ES" dirty="0">
                <a:solidFill>
                  <a:srgbClr val="8BB425"/>
                </a:solidFill>
              </a:rPr>
            </a:br>
            <a:br>
              <a:rPr lang="es-ES" dirty="0">
                <a:solidFill>
                  <a:srgbClr val="8BB425"/>
                </a:solidFill>
              </a:rPr>
            </a:br>
            <a:endParaRPr lang="es-ES" dirty="0">
              <a:solidFill>
                <a:srgbClr val="8BB425"/>
              </a:solidFill>
            </a:endParaRPr>
          </a:p>
        </p:txBody>
      </p:sp>
      <p:sp>
        <p:nvSpPr>
          <p:cNvPr id="3" name="2 Marcador de contenido"/>
          <p:cNvSpPr>
            <a:spLocks noGrp="1"/>
          </p:cNvSpPr>
          <p:nvPr>
            <p:ph sz="half" idx="2"/>
          </p:nvPr>
        </p:nvSpPr>
        <p:spPr>
          <a:xfrm>
            <a:off x="871505" y="1208868"/>
            <a:ext cx="10352315" cy="4873204"/>
          </a:xfrm>
        </p:spPr>
        <p:txBody>
          <a:bodyPr numCol="1">
            <a:noAutofit/>
          </a:bodyPr>
          <a:lstStyle/>
          <a:p>
            <a:pPr marL="531813" lvl="3" indent="-531813">
              <a:lnSpc>
                <a:spcPct val="100000"/>
              </a:lnSpc>
              <a:spcAft>
                <a:spcPts val="1200"/>
              </a:spcAft>
              <a:buSzPct val="100000"/>
              <a:defRPr/>
            </a:pPr>
            <a:r>
              <a:rPr lang="es-ES" dirty="0"/>
              <a:t>Spring </a:t>
            </a:r>
            <a:r>
              <a:rPr lang="es-ES" dirty="0" err="1"/>
              <a:t>Boot</a:t>
            </a:r>
            <a:r>
              <a:rPr lang="es-ES" dirty="0"/>
              <a:t> es una parte de Spring que nos permite crear diferentes tipos de aplicaciones de una manera rápida y sencilla.</a:t>
            </a:r>
          </a:p>
          <a:p>
            <a:pPr marL="531813" lvl="3" indent="-531813">
              <a:lnSpc>
                <a:spcPct val="100000"/>
              </a:lnSpc>
              <a:spcAft>
                <a:spcPts val="1200"/>
              </a:spcAft>
              <a:buSzPct val="100000"/>
              <a:defRPr/>
            </a:pPr>
            <a:endParaRPr lang="es-ES" dirty="0"/>
          </a:p>
          <a:p>
            <a:pPr marL="531813" lvl="3" indent="-531813">
              <a:lnSpc>
                <a:spcPct val="100000"/>
              </a:lnSpc>
              <a:spcAft>
                <a:spcPts val="1200"/>
              </a:spcAft>
              <a:buSzPct val="100000"/>
              <a:defRPr/>
            </a:pPr>
            <a:r>
              <a:rPr lang="es-ES" dirty="0"/>
              <a:t>Sus características principales son que provee </a:t>
            </a:r>
            <a:r>
              <a:rPr lang="es-ES" dirty="0" err="1"/>
              <a:t>out</a:t>
            </a:r>
            <a:r>
              <a:rPr lang="es-ES" dirty="0"/>
              <a:t>-</a:t>
            </a:r>
            <a:r>
              <a:rPr lang="es-ES" dirty="0" err="1"/>
              <a:t>of</a:t>
            </a:r>
            <a:r>
              <a:rPr lang="es-ES" dirty="0"/>
              <a:t>-</a:t>
            </a:r>
            <a:r>
              <a:rPr lang="es-ES" dirty="0" err="1"/>
              <a:t>the</a:t>
            </a:r>
            <a:r>
              <a:rPr lang="es-ES" dirty="0"/>
              <a:t>-box una serie de elementos que nos permiten desarrollar diferentes tipos de aplicaciones de forma casi inmediata. Algunas de estas características son:</a:t>
            </a:r>
          </a:p>
          <a:p>
            <a:pPr marL="989013" lvl="4" indent="-531813">
              <a:lnSpc>
                <a:spcPct val="100000"/>
              </a:lnSpc>
              <a:spcAft>
                <a:spcPts val="1200"/>
              </a:spcAft>
              <a:buSzPct val="100000"/>
              <a:defRPr/>
            </a:pPr>
            <a:r>
              <a:rPr lang="es-ES" dirty="0"/>
              <a:t>Servidores de aplicaciones embebidos (Tomcat, </a:t>
            </a:r>
            <a:r>
              <a:rPr lang="es-ES" dirty="0" err="1"/>
              <a:t>Jetty</a:t>
            </a:r>
            <a:r>
              <a:rPr lang="es-ES" dirty="0"/>
              <a:t>, </a:t>
            </a:r>
            <a:r>
              <a:rPr lang="es-ES" dirty="0" err="1"/>
              <a:t>Undertow</a:t>
            </a:r>
            <a:r>
              <a:rPr lang="es-ES" dirty="0"/>
              <a:t>)</a:t>
            </a:r>
          </a:p>
          <a:p>
            <a:pPr marL="989013" lvl="4" indent="-531813">
              <a:lnSpc>
                <a:spcPct val="100000"/>
              </a:lnSpc>
              <a:spcAft>
                <a:spcPts val="1200"/>
              </a:spcAft>
              <a:buSzPct val="100000"/>
              <a:defRPr/>
            </a:pPr>
            <a:r>
              <a:rPr lang="es-ES" dirty="0" err="1"/>
              <a:t>POMs</a:t>
            </a:r>
            <a:r>
              <a:rPr lang="es-ES" dirty="0"/>
              <a:t> con dependencias y </a:t>
            </a:r>
            <a:r>
              <a:rPr lang="es-ES" dirty="0" err="1"/>
              <a:t>plug-ins</a:t>
            </a:r>
            <a:r>
              <a:rPr lang="es-ES" dirty="0"/>
              <a:t> para Maven</a:t>
            </a:r>
          </a:p>
          <a:p>
            <a:pPr marL="989013" lvl="4" indent="-531813">
              <a:lnSpc>
                <a:spcPct val="100000"/>
              </a:lnSpc>
              <a:spcAft>
                <a:spcPts val="1200"/>
              </a:spcAft>
              <a:buSzPct val="100000"/>
              <a:defRPr/>
            </a:pPr>
            <a:r>
              <a:rPr lang="es-ES" dirty="0"/>
              <a:t>Uso extensivo de anotaciones que realizan funciones de configuración</a:t>
            </a:r>
          </a:p>
          <a:p>
            <a:endParaRPr lang="es-ES" sz="1600" dirty="0"/>
          </a:p>
          <a:p>
            <a:pPr marL="531813" lvl="3" indent="-531813">
              <a:lnSpc>
                <a:spcPct val="150000"/>
              </a:lnSpc>
              <a:spcAft>
                <a:spcPts val="1200"/>
              </a:spcAft>
              <a:buSzPct val="100000"/>
              <a:defRPr/>
            </a:pPr>
            <a:endParaRPr lang="es-ES" dirty="0"/>
          </a:p>
          <a:p>
            <a:pPr marL="531813" lvl="3" indent="-531813">
              <a:lnSpc>
                <a:spcPct val="150000"/>
              </a:lnSpc>
              <a:spcAft>
                <a:spcPts val="1200"/>
              </a:spcAft>
              <a:buSzPct val="100000"/>
              <a:defRPr/>
            </a:pPr>
            <a:endParaRPr lang="es-ES" dirty="0"/>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26</a:t>
            </a:fld>
            <a:endParaRPr lang="es-ES" dirty="0"/>
          </a:p>
        </p:txBody>
      </p:sp>
    </p:spTree>
    <p:extLst>
      <p:ext uri="{BB962C8B-B14F-4D97-AF65-F5344CB8AC3E}">
        <p14:creationId xmlns:p14="http://schemas.microsoft.com/office/powerpoint/2010/main" val="12909800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xfrm>
            <a:off x="871505" y="557972"/>
            <a:ext cx="11041227" cy="432048"/>
          </a:xfrm>
        </p:spPr>
        <p:txBody>
          <a:bodyPr>
            <a:normAutofit fontScale="90000"/>
          </a:bodyPr>
          <a:lstStyle/>
          <a:p>
            <a:r>
              <a:rPr lang="es-ES" dirty="0">
                <a:solidFill>
                  <a:srgbClr val="8BB425"/>
                </a:solidFill>
              </a:rPr>
              <a:t>Configuración del </a:t>
            </a:r>
            <a:r>
              <a:rPr lang="es-ES" dirty="0" err="1">
                <a:solidFill>
                  <a:srgbClr val="8BB425"/>
                </a:solidFill>
              </a:rPr>
              <a:t>pom</a:t>
            </a:r>
            <a:br>
              <a:rPr lang="es-ES" dirty="0">
                <a:solidFill>
                  <a:srgbClr val="8BB425"/>
                </a:solidFill>
              </a:rPr>
            </a:br>
            <a:br>
              <a:rPr lang="es-ES" dirty="0">
                <a:solidFill>
                  <a:srgbClr val="8BB425"/>
                </a:solidFill>
              </a:rPr>
            </a:br>
            <a:endParaRPr lang="es-ES" dirty="0">
              <a:solidFill>
                <a:srgbClr val="8BB425"/>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27</a:t>
            </a:fld>
            <a:endParaRPr lang="es-ES" dirty="0"/>
          </a:p>
        </p:txBody>
      </p:sp>
      <p:pic>
        <p:nvPicPr>
          <p:cNvPr id="6" name="Marcador de contenido 3" descr="Captura de pantalla 2019-06-09 a las 18.20.39.png">
            <a:extLst>
              <a:ext uri="{FF2B5EF4-FFF2-40B4-BE49-F238E27FC236}">
                <a16:creationId xmlns:a16="http://schemas.microsoft.com/office/drawing/2014/main" id="{ADF1A7D7-43B5-E224-6EA3-6BE92C4034F9}"/>
              </a:ext>
            </a:extLst>
          </p:cNvPr>
          <p:cNvPicPr>
            <a:picLocks noChangeAspect="1"/>
          </p:cNvPicPr>
          <p:nvPr/>
        </p:nvPicPr>
        <p:blipFill>
          <a:blip r:embed="rId3">
            <a:extLst>
              <a:ext uri="{28A0092B-C50C-407E-A947-70E740481C1C}">
                <a14:useLocalDpi xmlns:a14="http://schemas.microsoft.com/office/drawing/2010/main" val="0"/>
              </a:ext>
            </a:extLst>
          </a:blip>
          <a:srcRect l="-64668" r="-64668"/>
          <a:stretch>
            <a:fillRect/>
          </a:stretch>
        </p:blipFill>
        <p:spPr>
          <a:xfrm>
            <a:off x="1263111" y="1166018"/>
            <a:ext cx="9221180" cy="5071294"/>
          </a:xfrm>
          <a:prstGeom prst="rect">
            <a:avLst/>
          </a:prstGeom>
        </p:spPr>
      </p:pic>
    </p:spTree>
    <p:extLst>
      <p:ext uri="{BB962C8B-B14F-4D97-AF65-F5344CB8AC3E}">
        <p14:creationId xmlns:p14="http://schemas.microsoft.com/office/powerpoint/2010/main" val="13700167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xfrm>
            <a:off x="871505" y="557972"/>
            <a:ext cx="11041227" cy="432048"/>
          </a:xfrm>
        </p:spPr>
        <p:txBody>
          <a:bodyPr>
            <a:normAutofit fontScale="90000"/>
          </a:bodyPr>
          <a:lstStyle/>
          <a:p>
            <a:r>
              <a:rPr lang="es-ES" dirty="0">
                <a:solidFill>
                  <a:srgbClr val="8BB425"/>
                </a:solidFill>
              </a:rPr>
              <a:t>Principales anotaciones</a:t>
            </a:r>
            <a:br>
              <a:rPr lang="es-ES" dirty="0">
                <a:solidFill>
                  <a:srgbClr val="8BB425"/>
                </a:solidFill>
              </a:rPr>
            </a:br>
            <a:br>
              <a:rPr lang="es-ES" dirty="0">
                <a:solidFill>
                  <a:srgbClr val="8BB425"/>
                </a:solidFill>
              </a:rPr>
            </a:br>
            <a:endParaRPr lang="es-ES" dirty="0">
              <a:solidFill>
                <a:srgbClr val="8BB425"/>
              </a:solidFill>
            </a:endParaRPr>
          </a:p>
        </p:txBody>
      </p:sp>
      <p:sp>
        <p:nvSpPr>
          <p:cNvPr id="3" name="2 Marcador de contenido"/>
          <p:cNvSpPr>
            <a:spLocks noGrp="1"/>
          </p:cNvSpPr>
          <p:nvPr>
            <p:ph sz="half" idx="2"/>
          </p:nvPr>
        </p:nvSpPr>
        <p:spPr>
          <a:xfrm>
            <a:off x="871505" y="1208868"/>
            <a:ext cx="10352315" cy="4873204"/>
          </a:xfrm>
        </p:spPr>
        <p:txBody>
          <a:bodyPr numCol="1">
            <a:noAutofit/>
          </a:bodyPr>
          <a:lstStyle/>
          <a:p>
            <a:pPr marL="0" lvl="3" indent="0">
              <a:lnSpc>
                <a:spcPct val="100000"/>
              </a:lnSpc>
              <a:spcAft>
                <a:spcPts val="1200"/>
              </a:spcAft>
              <a:buSzPct val="100000"/>
              <a:buNone/>
              <a:defRPr/>
            </a:pPr>
            <a:endParaRPr lang="es-ES" dirty="0"/>
          </a:p>
          <a:p>
            <a:pPr marL="531813" lvl="3" indent="-531813">
              <a:lnSpc>
                <a:spcPct val="100000"/>
              </a:lnSpc>
              <a:spcAft>
                <a:spcPts val="1200"/>
              </a:spcAft>
              <a:buSzPct val="100000"/>
              <a:defRPr/>
            </a:pPr>
            <a:r>
              <a:rPr lang="es-ES" dirty="0"/>
              <a:t>La etiqueta @</a:t>
            </a:r>
            <a:r>
              <a:rPr lang="es-ES" dirty="0" err="1"/>
              <a:t>Configuration</a:t>
            </a:r>
            <a:r>
              <a:rPr lang="es-ES" dirty="0"/>
              <a:t>, indica que la clase en la que se encuentra contiene la configuración principal del proyecto.</a:t>
            </a:r>
          </a:p>
          <a:p>
            <a:pPr marL="531813" lvl="3" indent="-531813">
              <a:lnSpc>
                <a:spcPct val="100000"/>
              </a:lnSpc>
              <a:spcAft>
                <a:spcPts val="1200"/>
              </a:spcAft>
              <a:buSzPct val="100000"/>
              <a:defRPr/>
            </a:pPr>
            <a:endParaRPr lang="es-ES" dirty="0"/>
          </a:p>
          <a:p>
            <a:pPr marL="531813" lvl="3" indent="-531813">
              <a:lnSpc>
                <a:spcPct val="100000"/>
              </a:lnSpc>
              <a:spcAft>
                <a:spcPts val="1200"/>
              </a:spcAft>
              <a:buSzPct val="100000"/>
              <a:defRPr/>
            </a:pPr>
            <a:r>
              <a:rPr lang="es-ES" dirty="0"/>
              <a:t>La anotación @</a:t>
            </a:r>
            <a:r>
              <a:rPr lang="es-ES" dirty="0" err="1"/>
              <a:t>EnableAutoConfiguration</a:t>
            </a:r>
            <a:r>
              <a:rPr lang="es-ES" dirty="0"/>
              <a:t> indica que se aplicará la configuración automática del starter que hemos utilizado. Solo debe añadirse en un sitio, y es muy frecuente situarla en la clase </a:t>
            </a:r>
            <a:r>
              <a:rPr lang="es-ES" dirty="0" err="1"/>
              <a:t>main</a:t>
            </a:r>
            <a:r>
              <a:rPr lang="es-ES" dirty="0"/>
              <a:t>.</a:t>
            </a:r>
          </a:p>
          <a:p>
            <a:pPr marL="531813" lvl="3" indent="-531813">
              <a:lnSpc>
                <a:spcPct val="100000"/>
              </a:lnSpc>
              <a:spcAft>
                <a:spcPts val="1200"/>
              </a:spcAft>
              <a:buSzPct val="100000"/>
              <a:defRPr/>
            </a:pPr>
            <a:endParaRPr lang="es-ES" dirty="0"/>
          </a:p>
          <a:p>
            <a:pPr marL="531813" lvl="3" indent="-531813">
              <a:lnSpc>
                <a:spcPct val="100000"/>
              </a:lnSpc>
              <a:spcAft>
                <a:spcPts val="1200"/>
              </a:spcAft>
              <a:buSzPct val="100000"/>
              <a:defRPr/>
            </a:pPr>
            <a:r>
              <a:rPr lang="es-ES" dirty="0"/>
              <a:t>En tercer lugar, la etiqueta @</a:t>
            </a:r>
            <a:r>
              <a:rPr lang="es-ES" dirty="0" err="1"/>
              <a:t>ComponentScan</a:t>
            </a:r>
            <a:r>
              <a:rPr lang="es-ES" dirty="0"/>
              <a:t>, ayuda a localizar elementos etiquetados con otras anotaciones cuando sean necesarios.</a:t>
            </a:r>
          </a:p>
          <a:p>
            <a:pPr marL="531813" lvl="3" indent="-531813">
              <a:lnSpc>
                <a:spcPct val="100000"/>
              </a:lnSpc>
              <a:spcAft>
                <a:spcPts val="1200"/>
              </a:spcAft>
              <a:buSzPct val="100000"/>
              <a:defRPr/>
            </a:pPr>
            <a:endParaRPr lang="es-ES" dirty="0"/>
          </a:p>
          <a:p>
            <a:pPr marL="531813" lvl="3" indent="-531813">
              <a:lnSpc>
                <a:spcPct val="100000"/>
              </a:lnSpc>
              <a:spcAft>
                <a:spcPts val="1200"/>
              </a:spcAft>
              <a:buSzPct val="100000"/>
              <a:defRPr/>
            </a:pPr>
            <a:r>
              <a:rPr lang="es-ES" dirty="0"/>
              <a:t>Para no llenar nuestra clase de anotaciones, podemos sustituir las etiquetas @</a:t>
            </a:r>
            <a:r>
              <a:rPr lang="es-ES" dirty="0" err="1"/>
              <a:t>Configuration</a:t>
            </a:r>
            <a:r>
              <a:rPr lang="es-ES" dirty="0"/>
              <a:t>, @</a:t>
            </a:r>
            <a:r>
              <a:rPr lang="es-ES" dirty="0" err="1"/>
              <a:t>EnableAutoConfiguration</a:t>
            </a:r>
            <a:r>
              <a:rPr lang="es-ES" dirty="0"/>
              <a:t> y @</a:t>
            </a:r>
            <a:r>
              <a:rPr lang="es-ES" dirty="0" err="1"/>
              <a:t>ComponentScan</a:t>
            </a:r>
            <a:r>
              <a:rPr lang="es-ES" dirty="0"/>
              <a:t> por @</a:t>
            </a:r>
            <a:r>
              <a:rPr lang="es-ES" dirty="0" err="1"/>
              <a:t>SpringBootApplication</a:t>
            </a:r>
            <a:endParaRPr lang="es-ES" dirty="0"/>
          </a:p>
          <a:p>
            <a:pPr marL="531813" lvl="3" indent="-531813">
              <a:lnSpc>
                <a:spcPct val="150000"/>
              </a:lnSpc>
              <a:spcAft>
                <a:spcPts val="1200"/>
              </a:spcAft>
              <a:buSzPct val="100000"/>
              <a:defRPr/>
            </a:pPr>
            <a:endParaRPr lang="es-ES" dirty="0"/>
          </a:p>
          <a:p>
            <a:pPr marL="531813" lvl="3" indent="-531813">
              <a:lnSpc>
                <a:spcPct val="150000"/>
              </a:lnSpc>
              <a:spcAft>
                <a:spcPts val="1200"/>
              </a:spcAft>
              <a:buSzPct val="100000"/>
              <a:defRPr/>
            </a:pPr>
            <a:endParaRPr lang="es-ES" dirty="0"/>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28</a:t>
            </a:fld>
            <a:endParaRPr lang="es-ES" dirty="0"/>
          </a:p>
        </p:txBody>
      </p:sp>
    </p:spTree>
    <p:extLst>
      <p:ext uri="{BB962C8B-B14F-4D97-AF65-F5344CB8AC3E}">
        <p14:creationId xmlns:p14="http://schemas.microsoft.com/office/powerpoint/2010/main" val="25575205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xfrm>
            <a:off x="871505" y="557972"/>
            <a:ext cx="11041227" cy="432048"/>
          </a:xfrm>
        </p:spPr>
        <p:txBody>
          <a:bodyPr>
            <a:normAutofit fontScale="90000"/>
          </a:bodyPr>
          <a:lstStyle/>
          <a:p>
            <a:r>
              <a:rPr lang="es-ES" dirty="0">
                <a:solidFill>
                  <a:srgbClr val="8BB425"/>
                </a:solidFill>
              </a:rPr>
              <a:t>Clase principal</a:t>
            </a:r>
            <a:br>
              <a:rPr lang="es-ES" dirty="0">
                <a:solidFill>
                  <a:srgbClr val="8BB425"/>
                </a:solidFill>
              </a:rPr>
            </a:br>
            <a:br>
              <a:rPr lang="es-ES" dirty="0">
                <a:solidFill>
                  <a:srgbClr val="8BB425"/>
                </a:solidFill>
              </a:rPr>
            </a:br>
            <a:endParaRPr lang="es-ES" dirty="0">
              <a:solidFill>
                <a:srgbClr val="8BB425"/>
              </a:solidFill>
            </a:endParaRPr>
          </a:p>
        </p:txBody>
      </p:sp>
      <p:sp>
        <p:nvSpPr>
          <p:cNvPr id="3" name="2 Marcador de contenido"/>
          <p:cNvSpPr>
            <a:spLocks noGrp="1"/>
          </p:cNvSpPr>
          <p:nvPr>
            <p:ph sz="half" idx="2"/>
          </p:nvPr>
        </p:nvSpPr>
        <p:spPr>
          <a:xfrm>
            <a:off x="871505" y="1208868"/>
            <a:ext cx="10352315" cy="4873204"/>
          </a:xfrm>
        </p:spPr>
        <p:txBody>
          <a:bodyPr numCol="1">
            <a:noAutofit/>
          </a:bodyPr>
          <a:lstStyle/>
          <a:p>
            <a:endParaRPr lang="es-ES" sz="1600" dirty="0"/>
          </a:p>
          <a:p>
            <a:pPr marL="531813" lvl="3" indent="-531813">
              <a:lnSpc>
                <a:spcPct val="150000"/>
              </a:lnSpc>
              <a:spcAft>
                <a:spcPts val="1200"/>
              </a:spcAft>
              <a:buSzPct val="100000"/>
              <a:defRPr/>
            </a:pPr>
            <a:endParaRPr lang="es-ES" dirty="0"/>
          </a:p>
          <a:p>
            <a:pPr marL="531813" lvl="3" indent="-531813">
              <a:lnSpc>
                <a:spcPct val="150000"/>
              </a:lnSpc>
              <a:spcAft>
                <a:spcPts val="1200"/>
              </a:spcAft>
              <a:buSzPct val="100000"/>
              <a:defRPr/>
            </a:pPr>
            <a:endParaRPr lang="es-ES" dirty="0"/>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29</a:t>
            </a:fld>
            <a:endParaRPr lang="es-ES" dirty="0"/>
          </a:p>
        </p:txBody>
      </p:sp>
      <p:pic>
        <p:nvPicPr>
          <p:cNvPr id="2" name="Marcador de contenido 3" descr="Captura de pantalla 2019-06-09 a las 18.21.33.png">
            <a:extLst>
              <a:ext uri="{FF2B5EF4-FFF2-40B4-BE49-F238E27FC236}">
                <a16:creationId xmlns:a16="http://schemas.microsoft.com/office/drawing/2014/main" id="{009AA24B-24E2-7DAB-85D8-3841F59C561A}"/>
              </a:ext>
            </a:extLst>
          </p:cNvPr>
          <p:cNvPicPr>
            <a:picLocks noChangeAspect="1"/>
          </p:cNvPicPr>
          <p:nvPr/>
        </p:nvPicPr>
        <p:blipFill>
          <a:blip r:embed="rId4">
            <a:extLst>
              <a:ext uri="{28A0092B-C50C-407E-A947-70E740481C1C}">
                <a14:useLocalDpi xmlns:a14="http://schemas.microsoft.com/office/drawing/2010/main" val="0"/>
              </a:ext>
            </a:extLst>
          </a:blip>
          <a:srcRect t="-26531" b="-26531"/>
          <a:stretch>
            <a:fillRect/>
          </a:stretch>
        </p:blipFill>
        <p:spPr>
          <a:xfrm>
            <a:off x="1981200" y="557972"/>
            <a:ext cx="8229600" cy="4525963"/>
          </a:xfrm>
          <a:prstGeom prst="rect">
            <a:avLst/>
          </a:prstGeom>
        </p:spPr>
      </p:pic>
    </p:spTree>
    <p:extLst>
      <p:ext uri="{BB962C8B-B14F-4D97-AF65-F5344CB8AC3E}">
        <p14:creationId xmlns:p14="http://schemas.microsoft.com/office/powerpoint/2010/main" val="657300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9DB5082-B187-FB8E-ED22-97748298E6D9}"/>
              </a:ext>
            </a:extLst>
          </p:cNvPr>
          <p:cNvPicPr>
            <a:picLocks noChangeAspect="1"/>
          </p:cNvPicPr>
          <p:nvPr/>
        </p:nvPicPr>
        <p:blipFill>
          <a:blip r:embed="rId2"/>
          <a:stretch>
            <a:fillRect/>
          </a:stretch>
        </p:blipFill>
        <p:spPr>
          <a:xfrm>
            <a:off x="0" y="0"/>
            <a:ext cx="12192000" cy="6950813"/>
          </a:xfrm>
          <a:prstGeom prst="rect">
            <a:avLst/>
          </a:prstGeom>
        </p:spPr>
      </p:pic>
      <p:pic>
        <p:nvPicPr>
          <p:cNvPr id="9" name="Imagen 8">
            <a:extLst>
              <a:ext uri="{FF2B5EF4-FFF2-40B4-BE49-F238E27FC236}">
                <a16:creationId xmlns:a16="http://schemas.microsoft.com/office/drawing/2014/main" id="{21FEB701-779B-8168-061E-D9AB03E99FB2}"/>
              </a:ext>
            </a:extLst>
          </p:cNvPr>
          <p:cNvPicPr>
            <a:picLocks noChangeAspect="1"/>
          </p:cNvPicPr>
          <p:nvPr/>
        </p:nvPicPr>
        <p:blipFill>
          <a:blip r:embed="rId3"/>
          <a:stretch>
            <a:fillRect/>
          </a:stretch>
        </p:blipFill>
        <p:spPr>
          <a:xfrm>
            <a:off x="296843" y="204431"/>
            <a:ext cx="2047316" cy="1241659"/>
          </a:xfrm>
          <a:prstGeom prst="rect">
            <a:avLst/>
          </a:prstGeom>
        </p:spPr>
      </p:pic>
      <p:sp>
        <p:nvSpPr>
          <p:cNvPr id="10" name="CuadroTexto 9">
            <a:extLst>
              <a:ext uri="{FF2B5EF4-FFF2-40B4-BE49-F238E27FC236}">
                <a16:creationId xmlns:a16="http://schemas.microsoft.com/office/drawing/2014/main" id="{E56AA696-93F8-0455-8455-155320838DF3}"/>
              </a:ext>
            </a:extLst>
          </p:cNvPr>
          <p:cNvSpPr txBox="1"/>
          <p:nvPr/>
        </p:nvSpPr>
        <p:spPr>
          <a:xfrm>
            <a:off x="4454643" y="2563108"/>
            <a:ext cx="6204317" cy="784830"/>
          </a:xfrm>
          <a:prstGeom prst="rect">
            <a:avLst/>
          </a:prstGeom>
          <a:noFill/>
        </p:spPr>
        <p:txBody>
          <a:bodyPr wrap="square" rtlCol="0">
            <a:spAutoFit/>
          </a:bodyPr>
          <a:lstStyle/>
          <a:p>
            <a:pPr algn="r"/>
            <a:r>
              <a:rPr lang="es-ES" sz="4500" b="1" dirty="0">
                <a:solidFill>
                  <a:schemeClr val="tx1">
                    <a:lumMod val="85000"/>
                    <a:lumOff val="15000"/>
                  </a:schemeClr>
                </a:solidFill>
                <a:latin typeface="GE Inspira" panose="020F0603030400020203" pitchFamily="34" charset="0"/>
              </a:rPr>
              <a:t>PORTADILLA 1</a:t>
            </a:r>
          </a:p>
        </p:txBody>
      </p:sp>
      <p:sp>
        <p:nvSpPr>
          <p:cNvPr id="11" name="CuadroTexto 10">
            <a:extLst>
              <a:ext uri="{FF2B5EF4-FFF2-40B4-BE49-F238E27FC236}">
                <a16:creationId xmlns:a16="http://schemas.microsoft.com/office/drawing/2014/main" id="{3943FC6A-ABA6-2635-140A-78A37594ACAE}"/>
              </a:ext>
            </a:extLst>
          </p:cNvPr>
          <p:cNvSpPr txBox="1"/>
          <p:nvPr/>
        </p:nvSpPr>
        <p:spPr>
          <a:xfrm>
            <a:off x="7016816" y="3347938"/>
            <a:ext cx="3378907" cy="1292662"/>
          </a:xfrm>
          <a:prstGeom prst="rect">
            <a:avLst/>
          </a:prstGeom>
          <a:noFill/>
        </p:spPr>
        <p:txBody>
          <a:bodyPr wrap="square" rtlCol="0">
            <a:spAutoFit/>
          </a:bodyPr>
          <a:lstStyle/>
          <a:p>
            <a:pPr algn="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Lorem</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Ipsum</a:t>
            </a:r>
            <a:r>
              <a:rPr lang="es-ES" sz="1300" dirty="0">
                <a:solidFill>
                  <a:schemeClr val="tx1">
                    <a:lumMod val="75000"/>
                    <a:lumOff val="25000"/>
                  </a:schemeClr>
                </a:solidFill>
                <a:latin typeface="GE Inspira" panose="020F0603030400020203" pitchFamily="34" charset="0"/>
              </a:rPr>
              <a:t> has </a:t>
            </a:r>
            <a:r>
              <a:rPr lang="es-ES" sz="1300" dirty="0" err="1">
                <a:solidFill>
                  <a:schemeClr val="tx1">
                    <a:lumMod val="75000"/>
                    <a:lumOff val="25000"/>
                  </a:schemeClr>
                </a:solidFill>
                <a:latin typeface="GE Inspira" panose="020F0603030400020203" pitchFamily="34" charset="0"/>
              </a:rPr>
              <a:t>been</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the</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industry's</a:t>
            </a:r>
            <a:r>
              <a:rPr lang="es-ES" sz="1300" dirty="0">
                <a:solidFill>
                  <a:schemeClr val="tx1">
                    <a:lumMod val="75000"/>
                    <a:lumOff val="25000"/>
                  </a:schemeClr>
                </a:solidFill>
                <a:latin typeface="GE Inspira" panose="020F0603030400020203" pitchFamily="34" charset="0"/>
              </a:rPr>
              <a:t> standard </a:t>
            </a:r>
            <a:r>
              <a:rPr lang="es-ES" sz="1300" dirty="0" err="1">
                <a:solidFill>
                  <a:schemeClr val="tx1">
                    <a:lumMod val="75000"/>
                    <a:lumOff val="25000"/>
                  </a:schemeClr>
                </a:solidFill>
                <a:latin typeface="GE Inspira" panose="020F0603030400020203" pitchFamily="34" charset="0"/>
              </a:rPr>
              <a:t>dummy</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text</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ever</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since</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the</a:t>
            </a:r>
            <a:r>
              <a:rPr lang="es-ES" sz="1300" dirty="0">
                <a:solidFill>
                  <a:schemeClr val="tx1">
                    <a:lumMod val="75000"/>
                    <a:lumOff val="25000"/>
                  </a:schemeClr>
                </a:solidFill>
                <a:latin typeface="GE Inspira" panose="020F0603030400020203" pitchFamily="34" charset="0"/>
              </a:rPr>
              <a:t> 1500s, </a:t>
            </a:r>
            <a:r>
              <a:rPr lang="es-ES" sz="1300" dirty="0" err="1">
                <a:solidFill>
                  <a:schemeClr val="tx1">
                    <a:lumMod val="75000"/>
                    <a:lumOff val="25000"/>
                  </a:schemeClr>
                </a:solidFill>
                <a:latin typeface="GE Inspira" panose="020F0603030400020203" pitchFamily="34" charset="0"/>
              </a:rPr>
              <a:t>when</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an</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unknown</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printer</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took</a:t>
            </a:r>
            <a:r>
              <a:rPr lang="es-ES" sz="1300" dirty="0">
                <a:solidFill>
                  <a:schemeClr val="tx1">
                    <a:lumMod val="75000"/>
                    <a:lumOff val="25000"/>
                  </a:schemeClr>
                </a:solidFill>
                <a:latin typeface="GE Inspira" panose="020F0603030400020203" pitchFamily="34" charset="0"/>
              </a:rPr>
              <a:t> a </a:t>
            </a:r>
            <a:r>
              <a:rPr lang="es-ES" sz="1300" dirty="0" err="1">
                <a:solidFill>
                  <a:schemeClr val="tx1">
                    <a:lumMod val="75000"/>
                    <a:lumOff val="25000"/>
                  </a:schemeClr>
                </a:solidFill>
                <a:latin typeface="GE Inspira" panose="020F0603030400020203" pitchFamily="34" charset="0"/>
              </a:rPr>
              <a:t>galley</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of</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type</a:t>
            </a:r>
            <a:r>
              <a:rPr lang="es-ES" sz="1300" dirty="0">
                <a:solidFill>
                  <a:schemeClr val="tx1">
                    <a:lumMod val="75000"/>
                    <a:lumOff val="25000"/>
                  </a:schemeClr>
                </a:solidFill>
                <a:latin typeface="GE Inspira" panose="020F0603030400020203" pitchFamily="34" charset="0"/>
              </a:rPr>
              <a:t> and </a:t>
            </a:r>
            <a:r>
              <a:rPr lang="es-ES" sz="1300" dirty="0" err="1">
                <a:solidFill>
                  <a:schemeClr val="tx1">
                    <a:lumMod val="75000"/>
                    <a:lumOff val="25000"/>
                  </a:schemeClr>
                </a:solidFill>
                <a:latin typeface="GE Inspira" panose="020F0603030400020203" pitchFamily="34" charset="0"/>
              </a:rPr>
              <a:t>scrambled</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it</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to</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make</a:t>
            </a:r>
            <a:r>
              <a:rPr lang="es-ES" sz="1300" dirty="0">
                <a:solidFill>
                  <a:schemeClr val="tx1">
                    <a:lumMod val="75000"/>
                    <a:lumOff val="25000"/>
                  </a:schemeClr>
                </a:solidFill>
                <a:latin typeface="GE Inspira" panose="020F0603030400020203" pitchFamily="34" charset="0"/>
              </a:rPr>
              <a:t> a </a:t>
            </a:r>
            <a:r>
              <a:rPr lang="es-ES" sz="1300" dirty="0" err="1">
                <a:solidFill>
                  <a:schemeClr val="tx1">
                    <a:lumMod val="75000"/>
                    <a:lumOff val="25000"/>
                  </a:schemeClr>
                </a:solidFill>
                <a:latin typeface="GE Inspira" panose="020F0603030400020203" pitchFamily="34" charset="0"/>
              </a:rPr>
              <a:t>type</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specimen</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book</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It</a:t>
            </a:r>
            <a:r>
              <a:rPr lang="es-ES" sz="1300" dirty="0">
                <a:solidFill>
                  <a:schemeClr val="tx1">
                    <a:lumMod val="75000"/>
                    <a:lumOff val="25000"/>
                  </a:schemeClr>
                </a:solidFill>
                <a:latin typeface="GE Inspira" panose="020F0603030400020203" pitchFamily="34" charset="0"/>
              </a:rPr>
              <a:t> has </a:t>
            </a:r>
            <a:r>
              <a:rPr lang="es-ES" sz="1300" dirty="0" err="1">
                <a:solidFill>
                  <a:schemeClr val="tx1">
                    <a:lumMod val="75000"/>
                    <a:lumOff val="25000"/>
                  </a:schemeClr>
                </a:solidFill>
                <a:latin typeface="GE Inspira" panose="020F0603030400020203" pitchFamily="34" charset="0"/>
              </a:rPr>
              <a:t>survived</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not</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only</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five</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centuries</a:t>
            </a:r>
            <a:r>
              <a:rPr lang="es-ES" sz="1300" dirty="0">
                <a:solidFill>
                  <a:schemeClr val="tx1">
                    <a:lumMod val="75000"/>
                    <a:lumOff val="25000"/>
                  </a:schemeClr>
                </a:solidFill>
                <a:latin typeface="GE Inspira" panose="020F0603030400020203" pitchFamily="34" charset="0"/>
              </a:rPr>
              <a:t>.</a:t>
            </a:r>
          </a:p>
        </p:txBody>
      </p:sp>
    </p:spTree>
    <p:extLst>
      <p:ext uri="{BB962C8B-B14F-4D97-AF65-F5344CB8AC3E}">
        <p14:creationId xmlns:p14="http://schemas.microsoft.com/office/powerpoint/2010/main" val="22689097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p:txBody>
          <a:bodyPr>
            <a:normAutofit fontScale="90000"/>
          </a:bodyPr>
          <a:lstStyle/>
          <a:p>
            <a:br>
              <a:rPr lang="es-ES" b="1" dirty="0">
                <a:solidFill>
                  <a:srgbClr val="8BB425"/>
                </a:solidFill>
              </a:rPr>
            </a:b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sz="half" idx="2"/>
          </p:nvPr>
        </p:nvSpPr>
        <p:spPr>
          <a:xfrm>
            <a:off x="871505" y="1439078"/>
            <a:ext cx="10352315" cy="4642994"/>
          </a:xfrm>
        </p:spPr>
        <p:txBody>
          <a:bodyPr numCol="1">
            <a:noAutofit/>
          </a:bodyPr>
          <a:lstStyle/>
          <a:p>
            <a:pPr marL="0" lvl="3" indent="0">
              <a:lnSpc>
                <a:spcPct val="150000"/>
              </a:lnSpc>
              <a:spcAft>
                <a:spcPts val="1200"/>
              </a:spcAft>
              <a:buSzPct val="100000"/>
              <a:buNone/>
              <a:defRPr/>
            </a:pPr>
            <a:endParaRPr lang="es-ES" sz="1800" b="1" dirty="0">
              <a:solidFill>
                <a:srgbClr val="8BB425"/>
              </a:solidFill>
              <a:latin typeface="Arial" pitchFamily="34" charset="0"/>
              <a:ea typeface="+mj-ea"/>
              <a:cs typeface="Arial" pitchFamily="34" charset="0"/>
            </a:endParaRPr>
          </a:p>
          <a:p>
            <a:pPr marL="0" lvl="3" indent="0">
              <a:lnSpc>
                <a:spcPct val="150000"/>
              </a:lnSpc>
              <a:spcAft>
                <a:spcPts val="1200"/>
              </a:spcAft>
              <a:buSzPct val="100000"/>
              <a:buNone/>
              <a:defRPr/>
            </a:pPr>
            <a:endParaRPr lang="es-ES" sz="1800" b="1" dirty="0">
              <a:solidFill>
                <a:srgbClr val="8BB425"/>
              </a:solidFill>
              <a:latin typeface="Arial" pitchFamily="34" charset="0"/>
              <a:ea typeface="+mj-ea"/>
              <a:cs typeface="Arial" pitchFamily="34" charset="0"/>
            </a:endParaRPr>
          </a:p>
          <a:p>
            <a:pPr marL="0" lvl="3" indent="0" algn="ctr">
              <a:lnSpc>
                <a:spcPct val="150000"/>
              </a:lnSpc>
              <a:spcAft>
                <a:spcPts val="1200"/>
              </a:spcAft>
              <a:buSzPct val="100000"/>
              <a:buNone/>
              <a:defRPr/>
            </a:pPr>
            <a:r>
              <a:rPr lang="es-ES" sz="2400" b="1" dirty="0">
                <a:solidFill>
                  <a:srgbClr val="A2BD3D"/>
                </a:solidFill>
                <a:latin typeface="Montserrat" panose="00000500000000000000" pitchFamily="50" charset="0"/>
              </a:rPr>
              <a:t>Creando </a:t>
            </a:r>
            <a:r>
              <a:rPr lang="es-ES" sz="2400" b="1" dirty="0" err="1">
                <a:solidFill>
                  <a:srgbClr val="A2BD3D"/>
                </a:solidFill>
                <a:latin typeface="Montserrat" panose="00000500000000000000" pitchFamily="50" charset="0"/>
              </a:rPr>
              <a:t>RESTfull</a:t>
            </a:r>
            <a:r>
              <a:rPr lang="es-ES" sz="2400" b="1" dirty="0">
                <a:solidFill>
                  <a:srgbClr val="A2BD3D"/>
                </a:solidFill>
                <a:latin typeface="Montserrat" panose="00000500000000000000" pitchFamily="50" charset="0"/>
              </a:rPr>
              <a:t> Web </a:t>
            </a:r>
            <a:r>
              <a:rPr lang="es-ES" sz="2400" b="1" dirty="0" err="1">
                <a:solidFill>
                  <a:srgbClr val="A2BD3D"/>
                </a:solidFill>
                <a:latin typeface="Montserrat" panose="00000500000000000000" pitchFamily="50" charset="0"/>
              </a:rPr>
              <a:t>Service</a:t>
            </a:r>
            <a:r>
              <a:rPr lang="es-ES" sz="2400" b="1" dirty="0">
                <a:solidFill>
                  <a:srgbClr val="A2BD3D"/>
                </a:solidFill>
                <a:latin typeface="Montserrat" panose="00000500000000000000" pitchFamily="50" charset="0"/>
              </a:rPr>
              <a:t> </a:t>
            </a:r>
          </a:p>
          <a:p>
            <a:pPr marL="0" lvl="3" indent="0" algn="ctr">
              <a:lnSpc>
                <a:spcPct val="150000"/>
              </a:lnSpc>
              <a:spcAft>
                <a:spcPts val="1200"/>
              </a:spcAft>
              <a:buSzPct val="100000"/>
              <a:buNone/>
              <a:defRPr/>
            </a:pPr>
            <a:r>
              <a:rPr lang="es-ES" sz="1600" dirty="0"/>
              <a:t>Tema 3</a:t>
            </a:r>
          </a:p>
          <a:p>
            <a:pPr marL="0" lvl="3" indent="0" algn="ctr">
              <a:lnSpc>
                <a:spcPct val="150000"/>
              </a:lnSpc>
              <a:spcAft>
                <a:spcPts val="1200"/>
              </a:spcAft>
              <a:buSzPct val="100000"/>
              <a:buNone/>
              <a:defRPr/>
            </a:pPr>
            <a:endParaRPr lang="es-ES" sz="1800" b="1" dirty="0">
              <a:solidFill>
                <a:srgbClr val="8BB425"/>
              </a:solidFill>
              <a:latin typeface="Arial" pitchFamily="34" charset="0"/>
              <a:ea typeface="+mj-ea"/>
              <a:cs typeface="Arial" pitchFamily="34" charset="0"/>
            </a:endParaRPr>
          </a:p>
          <a:p>
            <a:pPr marL="531813" lvl="3" indent="-531813">
              <a:lnSpc>
                <a:spcPct val="150000"/>
              </a:lnSpc>
              <a:spcAft>
                <a:spcPts val="1200"/>
              </a:spcAft>
              <a:buSzPct val="100000"/>
              <a:defRPr/>
            </a:pPr>
            <a:endParaRPr lang="es-ES" dirty="0"/>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30</a:t>
            </a:fld>
            <a:endParaRPr lang="es-ES" dirty="0"/>
          </a:p>
        </p:txBody>
      </p:sp>
    </p:spTree>
    <p:extLst>
      <p:ext uri="{BB962C8B-B14F-4D97-AF65-F5344CB8AC3E}">
        <p14:creationId xmlns:p14="http://schemas.microsoft.com/office/powerpoint/2010/main" val="29908852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xfrm>
            <a:off x="871505" y="557972"/>
            <a:ext cx="11041227" cy="432048"/>
          </a:xfrm>
        </p:spPr>
        <p:txBody>
          <a:bodyPr>
            <a:normAutofit fontScale="90000"/>
          </a:bodyPr>
          <a:lstStyle/>
          <a:p>
            <a:r>
              <a:rPr lang="es-ES" dirty="0">
                <a:solidFill>
                  <a:srgbClr val="8BB425"/>
                </a:solidFill>
              </a:rPr>
              <a:t>Creando </a:t>
            </a:r>
            <a:r>
              <a:rPr lang="es-ES" dirty="0" err="1">
                <a:solidFill>
                  <a:srgbClr val="8BB425"/>
                </a:solidFill>
              </a:rPr>
              <a:t>RESTfull</a:t>
            </a:r>
            <a:r>
              <a:rPr lang="es-ES" dirty="0">
                <a:solidFill>
                  <a:srgbClr val="8BB425"/>
                </a:solidFill>
              </a:rPr>
              <a:t> Web </a:t>
            </a:r>
            <a:r>
              <a:rPr lang="es-ES" dirty="0" err="1">
                <a:solidFill>
                  <a:srgbClr val="8BB425"/>
                </a:solidFill>
              </a:rPr>
              <a:t>Service</a:t>
            </a:r>
            <a:br>
              <a:rPr lang="es-ES" dirty="0">
                <a:solidFill>
                  <a:srgbClr val="8BB425"/>
                </a:solidFill>
              </a:rPr>
            </a:br>
            <a:br>
              <a:rPr lang="es-ES" dirty="0">
                <a:solidFill>
                  <a:srgbClr val="8BB425"/>
                </a:solidFill>
              </a:rPr>
            </a:br>
            <a:endParaRPr lang="es-ES" dirty="0">
              <a:solidFill>
                <a:srgbClr val="8BB425"/>
              </a:solidFill>
            </a:endParaRPr>
          </a:p>
        </p:txBody>
      </p:sp>
      <p:sp>
        <p:nvSpPr>
          <p:cNvPr id="3" name="2 Marcador de contenido"/>
          <p:cNvSpPr>
            <a:spLocks noGrp="1"/>
          </p:cNvSpPr>
          <p:nvPr>
            <p:ph sz="half" idx="2"/>
          </p:nvPr>
        </p:nvSpPr>
        <p:spPr>
          <a:xfrm>
            <a:off x="871505" y="620688"/>
            <a:ext cx="10352315" cy="4873204"/>
          </a:xfrm>
        </p:spPr>
        <p:txBody>
          <a:bodyPr numCol="1">
            <a:noAutofit/>
          </a:bodyPr>
          <a:lstStyle/>
          <a:p>
            <a:pPr marL="0" lvl="3" indent="0">
              <a:lnSpc>
                <a:spcPct val="100000"/>
              </a:lnSpc>
              <a:spcAft>
                <a:spcPts val="1200"/>
              </a:spcAft>
              <a:buSzPct val="100000"/>
              <a:buNone/>
              <a:defRPr/>
            </a:pPr>
            <a:endParaRPr lang="es-ES" dirty="0"/>
          </a:p>
          <a:p>
            <a:pPr marL="531813" lvl="3" indent="-531813">
              <a:lnSpc>
                <a:spcPct val="100000"/>
              </a:lnSpc>
              <a:spcAft>
                <a:spcPts val="600"/>
              </a:spcAft>
              <a:buSzPct val="100000"/>
              <a:defRPr/>
            </a:pPr>
            <a:r>
              <a:rPr lang="es-ES" dirty="0"/>
              <a:t>REST (</a:t>
            </a:r>
            <a:r>
              <a:rPr lang="es-ES" dirty="0" err="1"/>
              <a:t>Representational</a:t>
            </a:r>
            <a:r>
              <a:rPr lang="es-ES" dirty="0"/>
              <a:t> </a:t>
            </a:r>
            <a:r>
              <a:rPr lang="es-ES" dirty="0" err="1"/>
              <a:t>State</a:t>
            </a:r>
            <a:r>
              <a:rPr lang="es-ES" dirty="0"/>
              <a:t> Transfer) es un estilo de arquitectura para sistemas distribuidos, desarrollada por la W3C, junto con el protocolo HTTP.</a:t>
            </a:r>
          </a:p>
          <a:p>
            <a:pPr marL="531813" lvl="3" indent="-531813">
              <a:lnSpc>
                <a:spcPct val="100000"/>
              </a:lnSpc>
              <a:spcAft>
                <a:spcPts val="600"/>
              </a:spcAft>
              <a:buSzPct val="100000"/>
              <a:defRPr/>
            </a:pPr>
            <a:endParaRPr lang="es-ES" dirty="0"/>
          </a:p>
          <a:p>
            <a:pPr marL="531813" lvl="3" indent="-531813">
              <a:lnSpc>
                <a:spcPct val="100000"/>
              </a:lnSpc>
              <a:spcAft>
                <a:spcPts val="600"/>
              </a:spcAft>
              <a:buSzPct val="100000"/>
              <a:defRPr/>
            </a:pPr>
            <a:r>
              <a:rPr lang="es-ES" dirty="0"/>
              <a:t>Las arquitecturas REST tienen clientes y servidores. </a:t>
            </a:r>
          </a:p>
          <a:p>
            <a:pPr marL="531813" lvl="3" indent="-531813">
              <a:lnSpc>
                <a:spcPct val="100000"/>
              </a:lnSpc>
              <a:spcAft>
                <a:spcPts val="600"/>
              </a:spcAft>
              <a:buSzPct val="100000"/>
              <a:defRPr/>
            </a:pPr>
            <a:endParaRPr lang="es-ES" dirty="0"/>
          </a:p>
          <a:p>
            <a:pPr marL="531813" lvl="3" indent="-531813">
              <a:lnSpc>
                <a:spcPct val="100000"/>
              </a:lnSpc>
              <a:spcAft>
                <a:spcPts val="600"/>
              </a:spcAft>
              <a:buSzPct val="100000"/>
              <a:defRPr/>
            </a:pPr>
            <a:r>
              <a:rPr lang="es-ES" dirty="0"/>
              <a:t>El cliente realiza un envío (</a:t>
            </a:r>
            <a:r>
              <a:rPr lang="es-ES" dirty="0" err="1"/>
              <a:t>request</a:t>
            </a:r>
            <a:r>
              <a:rPr lang="es-ES" dirty="0"/>
              <a:t>) al servidor, el cual lo procesa y retorna una respuesta al cliente.</a:t>
            </a:r>
          </a:p>
          <a:p>
            <a:pPr marL="531813" lvl="3" indent="-531813">
              <a:lnSpc>
                <a:spcPct val="100000"/>
              </a:lnSpc>
              <a:spcAft>
                <a:spcPts val="600"/>
              </a:spcAft>
              <a:buSzPct val="100000"/>
              <a:defRPr/>
            </a:pPr>
            <a:endParaRPr lang="es-ES" dirty="0"/>
          </a:p>
          <a:p>
            <a:pPr marL="531813" lvl="3" indent="-531813">
              <a:lnSpc>
                <a:spcPct val="100000"/>
              </a:lnSpc>
              <a:spcAft>
                <a:spcPts val="600"/>
              </a:spcAft>
              <a:buSzPct val="100000"/>
              <a:defRPr/>
            </a:pPr>
            <a:r>
              <a:rPr lang="es-ES" dirty="0"/>
              <a:t>Las peticiones y respuestas son construidas alrededor de representaciones de recursos. Recurso es una entidad, y representación es cómo se formatea.</a:t>
            </a:r>
          </a:p>
          <a:p>
            <a:pPr marL="531813" lvl="3" indent="-531813">
              <a:lnSpc>
                <a:spcPct val="150000"/>
              </a:lnSpc>
              <a:spcAft>
                <a:spcPts val="1200"/>
              </a:spcAft>
              <a:buSzPct val="100000"/>
              <a:defRPr/>
            </a:pPr>
            <a:endParaRPr lang="es-ES" dirty="0"/>
          </a:p>
          <a:p>
            <a:pPr marL="531813" lvl="3" indent="-531813">
              <a:lnSpc>
                <a:spcPct val="150000"/>
              </a:lnSpc>
              <a:spcAft>
                <a:spcPts val="1200"/>
              </a:spcAft>
              <a:buSzPct val="100000"/>
              <a:defRPr/>
            </a:pPr>
            <a:endParaRPr lang="es-ES" dirty="0"/>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31</a:t>
            </a:fld>
            <a:endParaRPr lang="es-ES" dirty="0"/>
          </a:p>
        </p:txBody>
      </p:sp>
      <p:pic>
        <p:nvPicPr>
          <p:cNvPr id="2" name="Imagen 1" descr="Captura de pantalla 2019-06-10 a las 18.59.31.png">
            <a:extLst>
              <a:ext uri="{FF2B5EF4-FFF2-40B4-BE49-F238E27FC236}">
                <a16:creationId xmlns:a16="http://schemas.microsoft.com/office/drawing/2014/main" id="{CBAA3602-375C-08F0-61A3-E4928D35EE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0399" y="4353818"/>
            <a:ext cx="7854074" cy="1946210"/>
          </a:xfrm>
          <a:prstGeom prst="rect">
            <a:avLst/>
          </a:prstGeom>
        </p:spPr>
      </p:pic>
    </p:spTree>
    <p:extLst>
      <p:ext uri="{BB962C8B-B14F-4D97-AF65-F5344CB8AC3E}">
        <p14:creationId xmlns:p14="http://schemas.microsoft.com/office/powerpoint/2010/main" val="12248079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xfrm>
            <a:off x="871505" y="557972"/>
            <a:ext cx="11041227" cy="432048"/>
          </a:xfrm>
        </p:spPr>
        <p:txBody>
          <a:bodyPr>
            <a:normAutofit fontScale="90000"/>
          </a:bodyPr>
          <a:lstStyle/>
          <a:p>
            <a:r>
              <a:rPr lang="es-ES" dirty="0">
                <a:solidFill>
                  <a:srgbClr val="8BB425"/>
                </a:solidFill>
              </a:rPr>
              <a:t>Creando </a:t>
            </a:r>
            <a:r>
              <a:rPr lang="es-ES" dirty="0" err="1">
                <a:solidFill>
                  <a:srgbClr val="8BB425"/>
                </a:solidFill>
              </a:rPr>
              <a:t>RESTfull</a:t>
            </a:r>
            <a:r>
              <a:rPr lang="es-ES" dirty="0">
                <a:solidFill>
                  <a:srgbClr val="8BB425"/>
                </a:solidFill>
              </a:rPr>
              <a:t> Web </a:t>
            </a:r>
            <a:r>
              <a:rPr lang="es-ES" dirty="0" err="1">
                <a:solidFill>
                  <a:srgbClr val="8BB425"/>
                </a:solidFill>
              </a:rPr>
              <a:t>Service</a:t>
            </a:r>
            <a:br>
              <a:rPr lang="es-ES" dirty="0">
                <a:solidFill>
                  <a:srgbClr val="8BB425"/>
                </a:solidFill>
              </a:rPr>
            </a:br>
            <a:br>
              <a:rPr lang="es-ES" dirty="0">
                <a:solidFill>
                  <a:srgbClr val="8BB425"/>
                </a:solidFill>
              </a:rPr>
            </a:br>
            <a:endParaRPr lang="es-ES" dirty="0">
              <a:solidFill>
                <a:srgbClr val="8BB425"/>
              </a:solidFill>
            </a:endParaRPr>
          </a:p>
        </p:txBody>
      </p:sp>
      <p:sp>
        <p:nvSpPr>
          <p:cNvPr id="3" name="2 Marcador de contenido"/>
          <p:cNvSpPr>
            <a:spLocks noGrp="1"/>
          </p:cNvSpPr>
          <p:nvPr>
            <p:ph sz="half" idx="2"/>
          </p:nvPr>
        </p:nvSpPr>
        <p:spPr>
          <a:xfrm>
            <a:off x="871505" y="1208868"/>
            <a:ext cx="10352315" cy="4873204"/>
          </a:xfrm>
        </p:spPr>
        <p:txBody>
          <a:bodyPr numCol="1">
            <a:noAutofit/>
          </a:bodyPr>
          <a:lstStyle/>
          <a:p>
            <a:pPr marL="531813" lvl="3" indent="-531813">
              <a:lnSpc>
                <a:spcPct val="100000"/>
              </a:lnSpc>
              <a:spcAft>
                <a:spcPts val="1200"/>
              </a:spcAft>
              <a:buSzPct val="100000"/>
              <a:defRPr/>
            </a:pPr>
            <a:r>
              <a:rPr lang="es-ES" dirty="0"/>
              <a:t>Una API del tipo </a:t>
            </a:r>
            <a:r>
              <a:rPr lang="es-ES" dirty="0" err="1"/>
              <a:t>RESTful</a:t>
            </a:r>
            <a:r>
              <a:rPr lang="es-ES" dirty="0"/>
              <a:t>, o </a:t>
            </a:r>
            <a:r>
              <a:rPr lang="es-ES" dirty="0" err="1"/>
              <a:t>RESTful</a:t>
            </a:r>
            <a:r>
              <a:rPr lang="es-ES" dirty="0"/>
              <a:t> Web </a:t>
            </a:r>
            <a:r>
              <a:rPr lang="es-ES" dirty="0" err="1"/>
              <a:t>Service</a:t>
            </a:r>
            <a:r>
              <a:rPr lang="es-ES" dirty="0"/>
              <a:t>, es una API web implementada con HTTP y los principios REST, con los siguientes aspectos:</a:t>
            </a:r>
          </a:p>
          <a:p>
            <a:pPr marL="989013" lvl="4" indent="-531813">
              <a:lnSpc>
                <a:spcPct val="100000"/>
              </a:lnSpc>
              <a:spcAft>
                <a:spcPts val="1200"/>
              </a:spcAft>
              <a:buSzPct val="100000"/>
              <a:defRPr/>
            </a:pPr>
            <a:r>
              <a:rPr lang="es-ES" dirty="0"/>
              <a:t>Una URI base del servicio.</a:t>
            </a:r>
          </a:p>
          <a:p>
            <a:pPr marL="989013" lvl="4" indent="-531813">
              <a:lnSpc>
                <a:spcPct val="100000"/>
              </a:lnSpc>
              <a:spcAft>
                <a:spcPts val="1200"/>
              </a:spcAft>
              <a:buSzPct val="100000"/>
              <a:defRPr/>
            </a:pPr>
            <a:r>
              <a:rPr lang="es-ES" dirty="0"/>
              <a:t>Un formato de mensajes, por ejemplo JSON o XML.</a:t>
            </a:r>
          </a:p>
          <a:p>
            <a:pPr marL="989013" lvl="4" indent="-531813">
              <a:lnSpc>
                <a:spcPct val="100000"/>
              </a:lnSpc>
              <a:spcAft>
                <a:spcPts val="1200"/>
              </a:spcAft>
              <a:buSzPct val="100000"/>
              <a:defRPr/>
            </a:pPr>
            <a:r>
              <a:rPr lang="es-ES" dirty="0"/>
              <a:t>Un conjunto de operaciones, que utilizan los métodos HTTP (GET, PUT, POST o DELETE).</a:t>
            </a:r>
          </a:p>
          <a:p>
            <a:pPr marL="531813" lvl="3" indent="-531813">
              <a:lnSpc>
                <a:spcPct val="100000"/>
              </a:lnSpc>
              <a:spcAft>
                <a:spcPts val="1200"/>
              </a:spcAft>
              <a:buSzPct val="100000"/>
              <a:defRPr/>
            </a:pPr>
            <a:endParaRPr lang="es-ES" dirty="0"/>
          </a:p>
          <a:p>
            <a:pPr marL="531813" lvl="3" indent="-531813">
              <a:lnSpc>
                <a:spcPct val="100000"/>
              </a:lnSpc>
              <a:spcAft>
                <a:spcPts val="1200"/>
              </a:spcAft>
              <a:buSzPct val="100000"/>
              <a:defRPr/>
            </a:pPr>
            <a:r>
              <a:rPr lang="es-ES" dirty="0"/>
              <a:t>La API debe manejar hipertextos.</a:t>
            </a:r>
          </a:p>
          <a:p>
            <a:pPr marL="531813" lvl="3" indent="-531813">
              <a:lnSpc>
                <a:spcPct val="100000"/>
              </a:lnSpc>
              <a:spcAft>
                <a:spcPts val="1200"/>
              </a:spcAft>
              <a:buSzPct val="100000"/>
              <a:defRPr/>
            </a:pPr>
            <a:r>
              <a:rPr lang="es-ES" dirty="0"/>
              <a:t>A diferencia de los Web </a:t>
            </a:r>
            <a:r>
              <a:rPr lang="es-ES" dirty="0" err="1"/>
              <a:t>Services</a:t>
            </a:r>
            <a:r>
              <a:rPr lang="es-ES" dirty="0"/>
              <a:t> basados en SOAP, no hay un estándar comúnmente aceptado para los </a:t>
            </a:r>
            <a:r>
              <a:rPr lang="es-ES" dirty="0" err="1"/>
              <a:t>RESTful</a:t>
            </a:r>
            <a:r>
              <a:rPr lang="es-ES" dirty="0"/>
              <a:t>. Esto es porque REST es una arquitectura, mientras que SOAP es un protocolo.</a:t>
            </a:r>
          </a:p>
          <a:p>
            <a:pPr marL="531813" lvl="3" indent="-531813">
              <a:lnSpc>
                <a:spcPct val="100000"/>
              </a:lnSpc>
              <a:spcAft>
                <a:spcPts val="1200"/>
              </a:spcAft>
              <a:buSzPct val="100000"/>
              <a:defRPr/>
            </a:pPr>
            <a:r>
              <a:rPr lang="es-ES" dirty="0"/>
              <a:t>Esta desventaja se compensa con la simplicidad de su utilización y el bajo consumo de recursos durante el </a:t>
            </a:r>
            <a:r>
              <a:rPr lang="es-ES" dirty="0" err="1"/>
              <a:t>binding</a:t>
            </a:r>
            <a:r>
              <a:rPr lang="es-ES" dirty="0"/>
              <a:t>. Esto es especialmente útil en aplicaciones para dispositivos móviles</a:t>
            </a:r>
          </a:p>
          <a:p>
            <a:pPr marL="531813" lvl="3" indent="-531813">
              <a:lnSpc>
                <a:spcPct val="150000"/>
              </a:lnSpc>
              <a:spcAft>
                <a:spcPts val="1200"/>
              </a:spcAft>
              <a:buSzPct val="100000"/>
              <a:defRPr/>
            </a:pPr>
            <a:endParaRPr lang="es-ES" dirty="0"/>
          </a:p>
          <a:p>
            <a:pPr marL="531813" lvl="3" indent="-531813">
              <a:lnSpc>
                <a:spcPct val="150000"/>
              </a:lnSpc>
              <a:spcAft>
                <a:spcPts val="1200"/>
              </a:spcAft>
              <a:buSzPct val="100000"/>
              <a:defRPr/>
            </a:pPr>
            <a:endParaRPr lang="es-ES" dirty="0"/>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32</a:t>
            </a:fld>
            <a:endParaRPr lang="es-ES" dirty="0"/>
          </a:p>
        </p:txBody>
      </p:sp>
    </p:spTree>
    <p:extLst>
      <p:ext uri="{BB962C8B-B14F-4D97-AF65-F5344CB8AC3E}">
        <p14:creationId xmlns:p14="http://schemas.microsoft.com/office/powerpoint/2010/main" val="21280642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xfrm>
            <a:off x="871505" y="557972"/>
            <a:ext cx="11041227" cy="432048"/>
          </a:xfrm>
        </p:spPr>
        <p:txBody>
          <a:bodyPr>
            <a:normAutofit fontScale="90000"/>
          </a:bodyPr>
          <a:lstStyle/>
          <a:p>
            <a:r>
              <a:rPr lang="es-ES" dirty="0">
                <a:solidFill>
                  <a:srgbClr val="8BB425"/>
                </a:solidFill>
              </a:rPr>
              <a:t>Creando </a:t>
            </a:r>
            <a:r>
              <a:rPr lang="es-ES" dirty="0" err="1">
                <a:solidFill>
                  <a:srgbClr val="8BB425"/>
                </a:solidFill>
              </a:rPr>
              <a:t>RESTfull</a:t>
            </a:r>
            <a:r>
              <a:rPr lang="es-ES" dirty="0">
                <a:solidFill>
                  <a:srgbClr val="8BB425"/>
                </a:solidFill>
              </a:rPr>
              <a:t> Web </a:t>
            </a:r>
            <a:r>
              <a:rPr lang="es-ES" dirty="0" err="1">
                <a:solidFill>
                  <a:srgbClr val="8BB425"/>
                </a:solidFill>
              </a:rPr>
              <a:t>Service</a:t>
            </a:r>
            <a:br>
              <a:rPr lang="es-ES" dirty="0">
                <a:solidFill>
                  <a:srgbClr val="8BB425"/>
                </a:solidFill>
              </a:rPr>
            </a:br>
            <a:br>
              <a:rPr lang="es-ES" dirty="0">
                <a:solidFill>
                  <a:srgbClr val="8BB425"/>
                </a:solidFill>
              </a:rPr>
            </a:br>
            <a:endParaRPr lang="es-ES" dirty="0">
              <a:solidFill>
                <a:srgbClr val="8BB425"/>
              </a:solidFill>
            </a:endParaRPr>
          </a:p>
        </p:txBody>
      </p:sp>
      <p:sp>
        <p:nvSpPr>
          <p:cNvPr id="3" name="2 Marcador de contenido"/>
          <p:cNvSpPr>
            <a:spLocks noGrp="1"/>
          </p:cNvSpPr>
          <p:nvPr>
            <p:ph sz="half" idx="2"/>
          </p:nvPr>
        </p:nvSpPr>
        <p:spPr>
          <a:xfrm>
            <a:off x="871505" y="1208868"/>
            <a:ext cx="10352315" cy="4873204"/>
          </a:xfrm>
        </p:spPr>
        <p:txBody>
          <a:bodyPr numCol="1">
            <a:noAutofit/>
          </a:bodyPr>
          <a:lstStyle/>
          <a:p>
            <a:pPr marL="531813" lvl="3" indent="-531813">
              <a:lnSpc>
                <a:spcPct val="100000"/>
              </a:lnSpc>
              <a:spcAft>
                <a:spcPts val="1200"/>
              </a:spcAft>
              <a:buSzPct val="100000"/>
              <a:defRPr/>
            </a:pPr>
            <a:r>
              <a:rPr lang="es-ES" dirty="0"/>
              <a:t>Con REST, los métodos HTTP se asocian a tipos de operaciones sobre recursos. El uso comúnmente aceptado es el siguiente:</a:t>
            </a:r>
          </a:p>
          <a:p>
            <a:pPr marL="989013" lvl="4" indent="-531813">
              <a:lnSpc>
                <a:spcPct val="100000"/>
              </a:lnSpc>
              <a:spcAft>
                <a:spcPts val="1200"/>
              </a:spcAft>
              <a:buSzPct val="100000"/>
              <a:defRPr/>
            </a:pPr>
            <a:r>
              <a:rPr lang="es-ES" dirty="0"/>
              <a:t>GET: Para recuperar la representación de un recurso. Es idempotente, es decir, si se invoca múltiples veces, retorna el mismo resultado.</a:t>
            </a:r>
          </a:p>
          <a:p>
            <a:pPr marL="989013" lvl="4" indent="-531813">
              <a:lnSpc>
                <a:spcPct val="100000"/>
              </a:lnSpc>
              <a:spcAft>
                <a:spcPts val="1200"/>
              </a:spcAft>
              <a:buSzPct val="100000"/>
              <a:defRPr/>
            </a:pPr>
            <a:r>
              <a:rPr lang="es-ES" dirty="0"/>
              <a:t>POST: Para crear un recurso, o para actualizarlo. También, por las características del método, se utiliza para envíos grandes, o para evitar limitaciones de los otros métodos.</a:t>
            </a:r>
          </a:p>
          <a:p>
            <a:pPr marL="989013" lvl="4" indent="-531813">
              <a:lnSpc>
                <a:spcPct val="100000"/>
              </a:lnSpc>
              <a:spcAft>
                <a:spcPts val="1200"/>
              </a:spcAft>
              <a:buSzPct val="100000"/>
              <a:defRPr/>
            </a:pPr>
            <a:r>
              <a:rPr lang="es-ES" dirty="0"/>
              <a:t>PUT: Para actualizar un recurso, ya que POST no es idempotente. </a:t>
            </a:r>
          </a:p>
          <a:p>
            <a:pPr marL="989013" lvl="4" indent="-531813">
              <a:lnSpc>
                <a:spcPct val="100000"/>
              </a:lnSpc>
              <a:spcAft>
                <a:spcPts val="1200"/>
              </a:spcAft>
              <a:buSzPct val="100000"/>
              <a:defRPr/>
            </a:pPr>
            <a:r>
              <a:rPr lang="es-ES" dirty="0"/>
              <a:t>DELETE: Para eliminar un recurso. </a:t>
            </a:r>
          </a:p>
          <a:p>
            <a:pPr marL="989013" lvl="4" indent="-531813">
              <a:lnSpc>
                <a:spcPct val="100000"/>
              </a:lnSpc>
              <a:spcAft>
                <a:spcPts val="1200"/>
              </a:spcAft>
              <a:buSzPct val="100000"/>
              <a:defRPr/>
            </a:pPr>
            <a:r>
              <a:rPr lang="es-ES" dirty="0"/>
              <a:t>OPTIONS: Se puede utilizar para hacer un "ping" del servicio, es decir, verificar su disponibilidad.</a:t>
            </a:r>
          </a:p>
          <a:p>
            <a:pPr marL="989013" lvl="4" indent="-531813">
              <a:lnSpc>
                <a:spcPct val="100000"/>
              </a:lnSpc>
              <a:spcAft>
                <a:spcPts val="1200"/>
              </a:spcAft>
              <a:buSzPct val="100000"/>
              <a:defRPr/>
            </a:pPr>
            <a:r>
              <a:rPr lang="es-ES" dirty="0"/>
              <a:t>HEAD: Para buscar un recurso o consultar estado. Similar a GET</a:t>
            </a:r>
          </a:p>
          <a:p>
            <a:pPr marL="531813" lvl="3" indent="-531813">
              <a:lnSpc>
                <a:spcPct val="150000"/>
              </a:lnSpc>
              <a:spcAft>
                <a:spcPts val="1200"/>
              </a:spcAft>
              <a:buSzPct val="100000"/>
              <a:defRPr/>
            </a:pPr>
            <a:endParaRPr lang="es-ES" dirty="0"/>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33</a:t>
            </a:fld>
            <a:endParaRPr lang="es-ES" dirty="0"/>
          </a:p>
        </p:txBody>
      </p:sp>
    </p:spTree>
    <p:extLst>
      <p:ext uri="{BB962C8B-B14F-4D97-AF65-F5344CB8AC3E}">
        <p14:creationId xmlns:p14="http://schemas.microsoft.com/office/powerpoint/2010/main" val="23371391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xfrm>
            <a:off x="871505" y="557972"/>
            <a:ext cx="11041227" cy="432048"/>
          </a:xfrm>
        </p:spPr>
        <p:txBody>
          <a:bodyPr>
            <a:normAutofit fontScale="90000"/>
          </a:bodyPr>
          <a:lstStyle/>
          <a:p>
            <a:r>
              <a:rPr lang="es-ES" dirty="0">
                <a:solidFill>
                  <a:srgbClr val="8BB425"/>
                </a:solidFill>
              </a:rPr>
              <a:t>Creando </a:t>
            </a:r>
            <a:r>
              <a:rPr lang="es-ES" dirty="0" err="1">
                <a:solidFill>
                  <a:srgbClr val="8BB425"/>
                </a:solidFill>
              </a:rPr>
              <a:t>RESTfull</a:t>
            </a:r>
            <a:r>
              <a:rPr lang="es-ES" dirty="0">
                <a:solidFill>
                  <a:srgbClr val="8BB425"/>
                </a:solidFill>
              </a:rPr>
              <a:t> Web </a:t>
            </a:r>
            <a:r>
              <a:rPr lang="es-ES" dirty="0" err="1">
                <a:solidFill>
                  <a:srgbClr val="8BB425"/>
                </a:solidFill>
              </a:rPr>
              <a:t>Service</a:t>
            </a:r>
            <a:br>
              <a:rPr lang="es-ES" dirty="0">
                <a:solidFill>
                  <a:srgbClr val="8BB425"/>
                </a:solidFill>
              </a:rPr>
            </a:br>
            <a:br>
              <a:rPr lang="es-ES" dirty="0">
                <a:solidFill>
                  <a:srgbClr val="8BB425"/>
                </a:solidFill>
              </a:rPr>
            </a:br>
            <a:endParaRPr lang="es-ES" dirty="0">
              <a:solidFill>
                <a:srgbClr val="8BB425"/>
              </a:solidFill>
            </a:endParaRPr>
          </a:p>
        </p:txBody>
      </p:sp>
      <p:sp>
        <p:nvSpPr>
          <p:cNvPr id="3" name="2 Marcador de contenido"/>
          <p:cNvSpPr>
            <a:spLocks noGrp="1"/>
          </p:cNvSpPr>
          <p:nvPr>
            <p:ph sz="half" idx="2"/>
          </p:nvPr>
        </p:nvSpPr>
        <p:spPr>
          <a:xfrm>
            <a:off x="871505" y="1208868"/>
            <a:ext cx="10352315" cy="4873204"/>
          </a:xfrm>
        </p:spPr>
        <p:txBody>
          <a:bodyPr numCol="1">
            <a:noAutofit/>
          </a:bodyPr>
          <a:lstStyle/>
          <a:p>
            <a:pPr marL="0" lvl="3" indent="0">
              <a:lnSpc>
                <a:spcPct val="100000"/>
              </a:lnSpc>
              <a:spcAft>
                <a:spcPts val="1200"/>
              </a:spcAft>
              <a:buSzPct val="100000"/>
              <a:buNone/>
              <a:defRPr/>
            </a:pPr>
            <a:endParaRPr lang="es-ES" dirty="0"/>
          </a:p>
          <a:p>
            <a:pPr marL="531813" lvl="3" indent="-531813">
              <a:lnSpc>
                <a:spcPct val="100000"/>
              </a:lnSpc>
              <a:spcAft>
                <a:spcPts val="1200"/>
              </a:spcAft>
              <a:buSzPct val="100000"/>
              <a:defRPr/>
            </a:pPr>
            <a:endParaRPr lang="es-ES" dirty="0"/>
          </a:p>
          <a:p>
            <a:pPr marL="531813" lvl="3" indent="-531813">
              <a:lnSpc>
                <a:spcPct val="150000"/>
              </a:lnSpc>
              <a:spcAft>
                <a:spcPts val="1200"/>
              </a:spcAft>
              <a:buSzPct val="100000"/>
              <a:defRPr/>
            </a:pPr>
            <a:endParaRPr lang="es-ES" dirty="0"/>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34</a:t>
            </a:fld>
            <a:endParaRPr lang="es-ES" dirty="0"/>
          </a:p>
        </p:txBody>
      </p:sp>
      <p:pic>
        <p:nvPicPr>
          <p:cNvPr id="2" name="Marcador de contenido 3" descr="Captura de pantalla 2019-06-10 a las 19.09.59.png">
            <a:extLst>
              <a:ext uri="{FF2B5EF4-FFF2-40B4-BE49-F238E27FC236}">
                <a16:creationId xmlns:a16="http://schemas.microsoft.com/office/drawing/2014/main" id="{B68FA8EA-1926-DDCE-BD68-2C4E6B72069F}"/>
              </a:ext>
            </a:extLst>
          </p:cNvPr>
          <p:cNvPicPr>
            <a:picLocks noChangeAspect="1"/>
          </p:cNvPicPr>
          <p:nvPr/>
        </p:nvPicPr>
        <p:blipFill>
          <a:blip r:embed="rId4">
            <a:extLst>
              <a:ext uri="{28A0092B-C50C-407E-A947-70E740481C1C}">
                <a14:useLocalDpi xmlns:a14="http://schemas.microsoft.com/office/drawing/2010/main" val="0"/>
              </a:ext>
            </a:extLst>
          </a:blip>
          <a:srcRect t="-4553" b="-4553"/>
          <a:stretch>
            <a:fillRect/>
          </a:stretch>
        </p:blipFill>
        <p:spPr>
          <a:xfrm>
            <a:off x="1932862" y="1166018"/>
            <a:ext cx="8229600" cy="4525963"/>
          </a:xfrm>
          <a:prstGeom prst="rect">
            <a:avLst/>
          </a:prstGeom>
        </p:spPr>
      </p:pic>
    </p:spTree>
    <p:extLst>
      <p:ext uri="{BB962C8B-B14F-4D97-AF65-F5344CB8AC3E}">
        <p14:creationId xmlns:p14="http://schemas.microsoft.com/office/powerpoint/2010/main" val="35455526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xfrm>
            <a:off x="871505" y="557972"/>
            <a:ext cx="11041227" cy="432048"/>
          </a:xfrm>
        </p:spPr>
        <p:txBody>
          <a:bodyPr>
            <a:normAutofit fontScale="90000"/>
          </a:bodyPr>
          <a:lstStyle/>
          <a:p>
            <a:r>
              <a:rPr lang="es-ES" dirty="0">
                <a:solidFill>
                  <a:srgbClr val="8BB425"/>
                </a:solidFill>
              </a:rPr>
              <a:t>Creando </a:t>
            </a:r>
            <a:r>
              <a:rPr lang="es-ES" dirty="0" err="1">
                <a:solidFill>
                  <a:srgbClr val="8BB425"/>
                </a:solidFill>
              </a:rPr>
              <a:t>RESTfull</a:t>
            </a:r>
            <a:r>
              <a:rPr lang="es-ES" dirty="0">
                <a:solidFill>
                  <a:srgbClr val="8BB425"/>
                </a:solidFill>
              </a:rPr>
              <a:t> Web </a:t>
            </a:r>
            <a:r>
              <a:rPr lang="es-ES" dirty="0" err="1">
                <a:solidFill>
                  <a:srgbClr val="8BB425"/>
                </a:solidFill>
              </a:rPr>
              <a:t>Service</a:t>
            </a:r>
            <a:br>
              <a:rPr lang="es-ES" dirty="0">
                <a:solidFill>
                  <a:srgbClr val="8BB425"/>
                </a:solidFill>
              </a:rPr>
            </a:br>
            <a:br>
              <a:rPr lang="es-ES" dirty="0">
                <a:solidFill>
                  <a:srgbClr val="8BB425"/>
                </a:solidFill>
              </a:rPr>
            </a:br>
            <a:endParaRPr lang="es-ES" dirty="0">
              <a:solidFill>
                <a:srgbClr val="8BB425"/>
              </a:solidFill>
            </a:endParaRPr>
          </a:p>
        </p:txBody>
      </p:sp>
      <p:sp>
        <p:nvSpPr>
          <p:cNvPr id="3" name="2 Marcador de contenido"/>
          <p:cNvSpPr>
            <a:spLocks noGrp="1"/>
          </p:cNvSpPr>
          <p:nvPr>
            <p:ph sz="half" idx="2"/>
          </p:nvPr>
        </p:nvSpPr>
        <p:spPr>
          <a:xfrm>
            <a:off x="871505" y="1208868"/>
            <a:ext cx="10352315" cy="4873204"/>
          </a:xfrm>
        </p:spPr>
        <p:txBody>
          <a:bodyPr numCol="1">
            <a:noAutofit/>
          </a:bodyPr>
          <a:lstStyle/>
          <a:p>
            <a:pPr marL="531813" lvl="3" indent="-531813">
              <a:lnSpc>
                <a:spcPct val="100000"/>
              </a:lnSpc>
              <a:spcAft>
                <a:spcPts val="1200"/>
              </a:spcAft>
              <a:buSzPct val="100000"/>
              <a:defRPr/>
            </a:pPr>
            <a:r>
              <a:rPr lang="es-ES" dirty="0"/>
              <a:t>Al agregar esta dependencia al </a:t>
            </a:r>
            <a:r>
              <a:rPr lang="es-ES" dirty="0" err="1"/>
              <a:t>pom.xml</a:t>
            </a:r>
            <a:r>
              <a:rPr lang="es-ES" dirty="0"/>
              <a:t>:</a:t>
            </a:r>
          </a:p>
          <a:p>
            <a:pPr marL="531813" lvl="3" indent="-531813">
              <a:lnSpc>
                <a:spcPct val="100000"/>
              </a:lnSpc>
              <a:spcAft>
                <a:spcPts val="1200"/>
              </a:spcAft>
              <a:buSzPct val="100000"/>
              <a:defRPr/>
            </a:pPr>
            <a:endParaRPr lang="es-ES" dirty="0"/>
          </a:p>
          <a:p>
            <a:pPr marL="531813" lvl="3" indent="-531813">
              <a:lnSpc>
                <a:spcPct val="100000"/>
              </a:lnSpc>
              <a:spcAft>
                <a:spcPts val="1200"/>
              </a:spcAft>
              <a:buSzPct val="100000"/>
              <a:defRPr/>
            </a:pPr>
            <a:endParaRPr lang="es-ES" dirty="0"/>
          </a:p>
          <a:p>
            <a:pPr marL="531813" lvl="3" indent="-531813">
              <a:lnSpc>
                <a:spcPct val="100000"/>
              </a:lnSpc>
              <a:spcAft>
                <a:spcPts val="1200"/>
              </a:spcAft>
              <a:buSzPct val="100000"/>
              <a:defRPr/>
            </a:pPr>
            <a:endParaRPr lang="es-ES" dirty="0"/>
          </a:p>
          <a:p>
            <a:pPr marL="531813" lvl="3" indent="-531813">
              <a:lnSpc>
                <a:spcPct val="100000"/>
              </a:lnSpc>
              <a:spcAft>
                <a:spcPts val="1200"/>
              </a:spcAft>
              <a:buSzPct val="100000"/>
              <a:defRPr/>
            </a:pPr>
            <a:endParaRPr lang="es-ES" dirty="0"/>
          </a:p>
          <a:p>
            <a:pPr marL="0" lvl="3" indent="0">
              <a:lnSpc>
                <a:spcPct val="100000"/>
              </a:lnSpc>
              <a:spcAft>
                <a:spcPts val="1200"/>
              </a:spcAft>
              <a:buSzPct val="100000"/>
              <a:buNone/>
              <a:defRPr/>
            </a:pPr>
            <a:endParaRPr lang="es-ES" dirty="0"/>
          </a:p>
          <a:p>
            <a:pPr marL="531813" lvl="3" indent="-531813">
              <a:lnSpc>
                <a:spcPct val="100000"/>
              </a:lnSpc>
              <a:spcAft>
                <a:spcPts val="1200"/>
              </a:spcAft>
              <a:buSzPct val="100000"/>
              <a:defRPr/>
            </a:pPr>
            <a:endParaRPr lang="es-ES" dirty="0"/>
          </a:p>
          <a:p>
            <a:pPr marL="531813" lvl="3" indent="-531813">
              <a:lnSpc>
                <a:spcPct val="100000"/>
              </a:lnSpc>
              <a:spcAft>
                <a:spcPts val="1200"/>
              </a:spcAft>
              <a:buSzPct val="100000"/>
              <a:defRPr/>
            </a:pPr>
            <a:r>
              <a:rPr lang="es-ES" dirty="0"/>
              <a:t>La clase MappingJackson2HttpMessageConverter se encarga de convertir automáticamente la instancia a devolver en un formato JSON.</a:t>
            </a:r>
          </a:p>
          <a:p>
            <a:pPr marL="0" lvl="3" indent="0">
              <a:lnSpc>
                <a:spcPct val="150000"/>
              </a:lnSpc>
              <a:spcAft>
                <a:spcPts val="1200"/>
              </a:spcAft>
              <a:buSzPct val="100000"/>
              <a:buNone/>
              <a:defRPr/>
            </a:pPr>
            <a:endParaRPr lang="es-ES" dirty="0"/>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35</a:t>
            </a:fld>
            <a:endParaRPr lang="es-ES" dirty="0"/>
          </a:p>
        </p:txBody>
      </p:sp>
      <p:pic>
        <p:nvPicPr>
          <p:cNvPr id="2" name="Imagen 1" descr="Captura de pantalla 2019-06-10 a las 19.35.08.png">
            <a:extLst>
              <a:ext uri="{FF2B5EF4-FFF2-40B4-BE49-F238E27FC236}">
                <a16:creationId xmlns:a16="http://schemas.microsoft.com/office/drawing/2014/main" id="{A1CD24F3-C5FF-A83C-13D4-AB631A89CB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5210" y="2058646"/>
            <a:ext cx="6641580" cy="1100914"/>
          </a:xfrm>
          <a:prstGeom prst="rect">
            <a:avLst/>
          </a:prstGeom>
        </p:spPr>
      </p:pic>
    </p:spTree>
    <p:extLst>
      <p:ext uri="{BB962C8B-B14F-4D97-AF65-F5344CB8AC3E}">
        <p14:creationId xmlns:p14="http://schemas.microsoft.com/office/powerpoint/2010/main" val="3895404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xfrm>
            <a:off x="871505" y="557972"/>
            <a:ext cx="11041227" cy="432048"/>
          </a:xfrm>
        </p:spPr>
        <p:txBody>
          <a:bodyPr>
            <a:normAutofit fontScale="90000"/>
          </a:bodyPr>
          <a:lstStyle/>
          <a:p>
            <a:r>
              <a:rPr lang="es-ES" dirty="0">
                <a:solidFill>
                  <a:srgbClr val="8BB425"/>
                </a:solidFill>
              </a:rPr>
              <a:t>Creando </a:t>
            </a:r>
            <a:r>
              <a:rPr lang="es-ES" dirty="0" err="1">
                <a:solidFill>
                  <a:srgbClr val="8BB425"/>
                </a:solidFill>
              </a:rPr>
              <a:t>RESTfull</a:t>
            </a:r>
            <a:r>
              <a:rPr lang="es-ES" dirty="0">
                <a:solidFill>
                  <a:srgbClr val="8BB425"/>
                </a:solidFill>
              </a:rPr>
              <a:t> Web </a:t>
            </a:r>
            <a:r>
              <a:rPr lang="es-ES" dirty="0" err="1">
                <a:solidFill>
                  <a:srgbClr val="8BB425"/>
                </a:solidFill>
              </a:rPr>
              <a:t>Service</a:t>
            </a:r>
            <a:br>
              <a:rPr lang="es-ES" dirty="0">
                <a:solidFill>
                  <a:srgbClr val="8BB425"/>
                </a:solidFill>
              </a:rPr>
            </a:br>
            <a:br>
              <a:rPr lang="es-ES" dirty="0">
                <a:solidFill>
                  <a:srgbClr val="8BB425"/>
                </a:solidFill>
              </a:rPr>
            </a:br>
            <a:endParaRPr lang="es-ES" dirty="0">
              <a:solidFill>
                <a:srgbClr val="8BB425"/>
              </a:solidFill>
            </a:endParaRPr>
          </a:p>
        </p:txBody>
      </p:sp>
      <p:sp>
        <p:nvSpPr>
          <p:cNvPr id="3" name="2 Marcador de contenido"/>
          <p:cNvSpPr>
            <a:spLocks noGrp="1"/>
          </p:cNvSpPr>
          <p:nvPr>
            <p:ph sz="half" idx="2"/>
          </p:nvPr>
        </p:nvSpPr>
        <p:spPr>
          <a:xfrm>
            <a:off x="871505" y="1208868"/>
            <a:ext cx="10352315" cy="4873204"/>
          </a:xfrm>
        </p:spPr>
        <p:txBody>
          <a:bodyPr numCol="1">
            <a:noAutofit/>
          </a:bodyPr>
          <a:lstStyle/>
          <a:p>
            <a:pPr marL="531813" lvl="3" indent="-531813">
              <a:lnSpc>
                <a:spcPct val="150000"/>
              </a:lnSpc>
              <a:spcAft>
                <a:spcPts val="1200"/>
              </a:spcAft>
              <a:buSzPct val="100000"/>
              <a:defRPr/>
            </a:pPr>
            <a:r>
              <a:rPr lang="es-ES" dirty="0"/>
              <a:t>Formateando la respuesta a formato JSON:</a:t>
            </a:r>
          </a:p>
          <a:p>
            <a:pPr marL="531813" lvl="3" indent="-531813">
              <a:lnSpc>
                <a:spcPct val="150000"/>
              </a:lnSpc>
              <a:spcAft>
                <a:spcPts val="1200"/>
              </a:spcAft>
              <a:buSzPct val="100000"/>
              <a:defRPr/>
            </a:pPr>
            <a:endParaRPr lang="es-ES" dirty="0"/>
          </a:p>
          <a:p>
            <a:pPr marL="531813" lvl="3" indent="-531813">
              <a:lnSpc>
                <a:spcPct val="150000"/>
              </a:lnSpc>
              <a:spcAft>
                <a:spcPts val="1200"/>
              </a:spcAft>
              <a:buSzPct val="100000"/>
              <a:defRPr/>
            </a:pPr>
            <a:endParaRPr lang="es-ES" dirty="0"/>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36</a:t>
            </a:fld>
            <a:endParaRPr lang="es-ES" dirty="0"/>
          </a:p>
        </p:txBody>
      </p:sp>
      <p:pic>
        <p:nvPicPr>
          <p:cNvPr id="2" name="Imagen 1" descr="Captura de pantalla 2019-06-10 a las 19.33.30.png">
            <a:extLst>
              <a:ext uri="{FF2B5EF4-FFF2-40B4-BE49-F238E27FC236}">
                <a16:creationId xmlns:a16="http://schemas.microsoft.com/office/drawing/2014/main" id="{D6D29C48-F757-BA1B-1166-79E2395E7968}"/>
              </a:ext>
            </a:extLst>
          </p:cNvPr>
          <p:cNvPicPr>
            <a:picLocks noChangeAspect="1"/>
          </p:cNvPicPr>
          <p:nvPr/>
        </p:nvPicPr>
        <p:blipFill rotWithShape="1">
          <a:blip r:embed="rId4">
            <a:extLst>
              <a:ext uri="{28A0092B-C50C-407E-A947-70E740481C1C}">
                <a14:useLocalDpi xmlns:a14="http://schemas.microsoft.com/office/drawing/2010/main" val="0"/>
              </a:ext>
            </a:extLst>
          </a:blip>
          <a:srcRect r="7770"/>
          <a:stretch/>
        </p:blipFill>
        <p:spPr>
          <a:xfrm>
            <a:off x="1161389" y="2584450"/>
            <a:ext cx="4392488" cy="1689100"/>
          </a:xfrm>
          <a:prstGeom prst="rect">
            <a:avLst/>
          </a:prstGeom>
        </p:spPr>
      </p:pic>
      <p:pic>
        <p:nvPicPr>
          <p:cNvPr id="4" name="Imagen 3" descr="Captura de pantalla 2019-06-10 a las 19.27.54.png">
            <a:extLst>
              <a:ext uri="{FF2B5EF4-FFF2-40B4-BE49-F238E27FC236}">
                <a16:creationId xmlns:a16="http://schemas.microsoft.com/office/drawing/2014/main" id="{858DF276-D79B-BCDB-BE86-707FCD6F8F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0985" y="963114"/>
            <a:ext cx="4483100" cy="5245100"/>
          </a:xfrm>
          <a:prstGeom prst="rect">
            <a:avLst/>
          </a:prstGeom>
        </p:spPr>
      </p:pic>
    </p:spTree>
    <p:extLst>
      <p:ext uri="{BB962C8B-B14F-4D97-AF65-F5344CB8AC3E}">
        <p14:creationId xmlns:p14="http://schemas.microsoft.com/office/powerpoint/2010/main" val="39462248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p:txBody>
          <a:bodyPr>
            <a:normAutofit fontScale="90000"/>
          </a:bodyPr>
          <a:lstStyle/>
          <a:p>
            <a:br>
              <a:rPr lang="es-ES" b="1" dirty="0">
                <a:solidFill>
                  <a:srgbClr val="8BB425"/>
                </a:solidFill>
              </a:rPr>
            </a:b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sz="half" idx="2"/>
          </p:nvPr>
        </p:nvSpPr>
        <p:spPr>
          <a:xfrm>
            <a:off x="871505" y="1439078"/>
            <a:ext cx="10352315" cy="4642994"/>
          </a:xfrm>
        </p:spPr>
        <p:txBody>
          <a:bodyPr numCol="1">
            <a:noAutofit/>
          </a:bodyPr>
          <a:lstStyle/>
          <a:p>
            <a:pPr marL="0" lvl="3" indent="0">
              <a:lnSpc>
                <a:spcPct val="150000"/>
              </a:lnSpc>
              <a:spcAft>
                <a:spcPts val="1200"/>
              </a:spcAft>
              <a:buSzPct val="100000"/>
              <a:buNone/>
              <a:defRPr/>
            </a:pPr>
            <a:endParaRPr lang="es-ES" sz="1800" b="1" dirty="0">
              <a:solidFill>
                <a:srgbClr val="8BB425"/>
              </a:solidFill>
              <a:latin typeface="Arial" pitchFamily="34" charset="0"/>
              <a:ea typeface="+mj-ea"/>
              <a:cs typeface="Arial" pitchFamily="34" charset="0"/>
            </a:endParaRPr>
          </a:p>
          <a:p>
            <a:pPr marL="0" lvl="3" indent="0">
              <a:lnSpc>
                <a:spcPct val="150000"/>
              </a:lnSpc>
              <a:spcAft>
                <a:spcPts val="1200"/>
              </a:spcAft>
              <a:buSzPct val="100000"/>
              <a:buNone/>
              <a:defRPr/>
            </a:pPr>
            <a:endParaRPr lang="es-ES" sz="1800" b="1" dirty="0">
              <a:solidFill>
                <a:srgbClr val="8BB425"/>
              </a:solidFill>
              <a:latin typeface="Arial" pitchFamily="34" charset="0"/>
              <a:ea typeface="+mj-ea"/>
              <a:cs typeface="Arial" pitchFamily="34" charset="0"/>
            </a:endParaRPr>
          </a:p>
          <a:p>
            <a:pPr marL="0" lvl="3" indent="0" algn="ctr">
              <a:lnSpc>
                <a:spcPct val="150000"/>
              </a:lnSpc>
              <a:spcAft>
                <a:spcPts val="1200"/>
              </a:spcAft>
              <a:buSzPct val="100000"/>
              <a:buNone/>
              <a:defRPr/>
            </a:pPr>
            <a:r>
              <a:rPr lang="es-ES" sz="2400" b="1" dirty="0">
                <a:solidFill>
                  <a:srgbClr val="A2BD3D"/>
                </a:solidFill>
                <a:latin typeface="Montserrat" panose="00000500000000000000" pitchFamily="50" charset="0"/>
              </a:rPr>
              <a:t>Consumiendo </a:t>
            </a:r>
            <a:r>
              <a:rPr lang="es-ES" sz="2400" b="1" dirty="0" err="1">
                <a:solidFill>
                  <a:srgbClr val="A2BD3D"/>
                </a:solidFill>
                <a:latin typeface="Montserrat" panose="00000500000000000000" pitchFamily="50" charset="0"/>
              </a:rPr>
              <a:t>RESTFull</a:t>
            </a:r>
            <a:r>
              <a:rPr lang="es-ES" sz="2400" b="1" dirty="0">
                <a:solidFill>
                  <a:srgbClr val="A2BD3D"/>
                </a:solidFill>
                <a:latin typeface="Montserrat" panose="00000500000000000000" pitchFamily="50" charset="0"/>
              </a:rPr>
              <a:t> Web </a:t>
            </a:r>
            <a:r>
              <a:rPr lang="es-ES" sz="2400" b="1" dirty="0" err="1">
                <a:solidFill>
                  <a:srgbClr val="A2BD3D"/>
                </a:solidFill>
                <a:latin typeface="Montserrat" panose="00000500000000000000" pitchFamily="50" charset="0"/>
              </a:rPr>
              <a:t>Service</a:t>
            </a:r>
            <a:r>
              <a:rPr lang="es-ES" sz="2400" b="1" dirty="0">
                <a:solidFill>
                  <a:srgbClr val="A2BD3D"/>
                </a:solidFill>
                <a:latin typeface="Montserrat" panose="00000500000000000000" pitchFamily="50" charset="0"/>
              </a:rPr>
              <a:t> </a:t>
            </a:r>
          </a:p>
          <a:p>
            <a:pPr marL="0" lvl="3" indent="0" algn="ctr">
              <a:lnSpc>
                <a:spcPct val="150000"/>
              </a:lnSpc>
              <a:spcAft>
                <a:spcPts val="1200"/>
              </a:spcAft>
              <a:buSzPct val="100000"/>
              <a:buNone/>
              <a:defRPr/>
            </a:pPr>
            <a:r>
              <a:rPr lang="es-ES" sz="1600" dirty="0"/>
              <a:t>Tema 4</a:t>
            </a:r>
          </a:p>
          <a:p>
            <a:pPr marL="0" lvl="3" indent="0" algn="ctr">
              <a:lnSpc>
                <a:spcPct val="150000"/>
              </a:lnSpc>
              <a:spcAft>
                <a:spcPts val="1200"/>
              </a:spcAft>
              <a:buSzPct val="100000"/>
              <a:buNone/>
              <a:defRPr/>
            </a:pPr>
            <a:endParaRPr lang="es-ES" sz="1800" b="1" dirty="0">
              <a:solidFill>
                <a:srgbClr val="8BB425"/>
              </a:solidFill>
              <a:latin typeface="Arial" pitchFamily="34" charset="0"/>
              <a:ea typeface="+mj-ea"/>
              <a:cs typeface="Arial" pitchFamily="34" charset="0"/>
            </a:endParaRPr>
          </a:p>
          <a:p>
            <a:pPr marL="531813" lvl="3" indent="-531813">
              <a:lnSpc>
                <a:spcPct val="150000"/>
              </a:lnSpc>
              <a:spcAft>
                <a:spcPts val="1200"/>
              </a:spcAft>
              <a:buSzPct val="100000"/>
              <a:defRPr/>
            </a:pPr>
            <a:endParaRPr lang="es-ES" dirty="0"/>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37</a:t>
            </a:fld>
            <a:endParaRPr lang="es-ES" dirty="0"/>
          </a:p>
        </p:txBody>
      </p:sp>
    </p:spTree>
    <p:extLst>
      <p:ext uri="{BB962C8B-B14F-4D97-AF65-F5344CB8AC3E}">
        <p14:creationId xmlns:p14="http://schemas.microsoft.com/office/powerpoint/2010/main" val="13658296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xfrm>
            <a:off x="871505" y="557972"/>
            <a:ext cx="11041227" cy="432048"/>
          </a:xfrm>
        </p:spPr>
        <p:txBody>
          <a:bodyPr>
            <a:normAutofit fontScale="90000"/>
          </a:bodyPr>
          <a:lstStyle/>
          <a:p>
            <a:r>
              <a:rPr lang="es-ES" dirty="0">
                <a:solidFill>
                  <a:srgbClr val="8BB425"/>
                </a:solidFill>
              </a:rPr>
              <a:t>Consumiendo </a:t>
            </a:r>
            <a:r>
              <a:rPr lang="es-ES" dirty="0" err="1">
                <a:solidFill>
                  <a:srgbClr val="8BB425"/>
                </a:solidFill>
              </a:rPr>
              <a:t>RESTfull</a:t>
            </a:r>
            <a:r>
              <a:rPr lang="es-ES" dirty="0">
                <a:solidFill>
                  <a:srgbClr val="8BB425"/>
                </a:solidFill>
              </a:rPr>
              <a:t> Web </a:t>
            </a:r>
            <a:r>
              <a:rPr lang="es-ES" dirty="0" err="1">
                <a:solidFill>
                  <a:srgbClr val="8BB425"/>
                </a:solidFill>
              </a:rPr>
              <a:t>Service</a:t>
            </a:r>
            <a:br>
              <a:rPr lang="es-ES" dirty="0">
                <a:solidFill>
                  <a:srgbClr val="8BB425"/>
                </a:solidFill>
              </a:rPr>
            </a:br>
            <a:br>
              <a:rPr lang="es-ES" dirty="0">
                <a:solidFill>
                  <a:srgbClr val="8BB425"/>
                </a:solidFill>
              </a:rPr>
            </a:br>
            <a:endParaRPr lang="es-ES" dirty="0">
              <a:solidFill>
                <a:srgbClr val="8BB425"/>
              </a:solidFill>
            </a:endParaRPr>
          </a:p>
        </p:txBody>
      </p:sp>
      <p:sp>
        <p:nvSpPr>
          <p:cNvPr id="3" name="2 Marcador de contenido"/>
          <p:cNvSpPr>
            <a:spLocks noGrp="1"/>
          </p:cNvSpPr>
          <p:nvPr>
            <p:ph sz="half" idx="2"/>
          </p:nvPr>
        </p:nvSpPr>
        <p:spPr>
          <a:xfrm>
            <a:off x="871505" y="1208868"/>
            <a:ext cx="10352315" cy="4873204"/>
          </a:xfrm>
        </p:spPr>
        <p:txBody>
          <a:bodyPr numCol="1">
            <a:noAutofit/>
          </a:bodyPr>
          <a:lstStyle/>
          <a:p>
            <a:pPr marL="531813" lvl="3" indent="-531813">
              <a:lnSpc>
                <a:spcPct val="100000"/>
              </a:lnSpc>
              <a:spcAft>
                <a:spcPts val="1200"/>
              </a:spcAft>
              <a:buSzPct val="100000"/>
              <a:defRPr/>
            </a:pPr>
            <a:r>
              <a:rPr lang="es-ES" dirty="0"/>
              <a:t>Para poder consumir un servicio </a:t>
            </a:r>
            <a:r>
              <a:rPr lang="es-ES" dirty="0" err="1"/>
              <a:t>Rest</a:t>
            </a:r>
            <a:r>
              <a:rPr lang="es-ES" dirty="0"/>
              <a:t> la dependencia Spring </a:t>
            </a:r>
            <a:r>
              <a:rPr lang="mr-IN" dirty="0"/>
              <a:t>–</a:t>
            </a:r>
            <a:r>
              <a:rPr lang="es-ES" dirty="0"/>
              <a:t>Web nos proporciona un objeto que nos facilitara mucho la conectividad con el servicio. </a:t>
            </a:r>
            <a:r>
              <a:rPr lang="es-ES" dirty="0" err="1"/>
              <a:t>RestTemplate</a:t>
            </a:r>
            <a:r>
              <a:rPr lang="es-ES" dirty="0"/>
              <a:t>.</a:t>
            </a:r>
          </a:p>
          <a:p>
            <a:endParaRPr lang="es-ES" dirty="0"/>
          </a:p>
          <a:p>
            <a:pPr marL="0" lvl="3" indent="0">
              <a:lnSpc>
                <a:spcPct val="150000"/>
              </a:lnSpc>
              <a:spcAft>
                <a:spcPts val="1200"/>
              </a:spcAft>
              <a:buSzPct val="100000"/>
              <a:buNone/>
              <a:defRPr/>
            </a:pPr>
            <a:endParaRPr lang="es-ES" dirty="0"/>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38</a:t>
            </a:fld>
            <a:endParaRPr lang="es-ES" dirty="0"/>
          </a:p>
        </p:txBody>
      </p:sp>
      <p:pic>
        <p:nvPicPr>
          <p:cNvPr id="4" name="Imagen 3" descr="Captura de pantalla 2019-06-26 a las 9.55.07.png">
            <a:extLst>
              <a:ext uri="{FF2B5EF4-FFF2-40B4-BE49-F238E27FC236}">
                <a16:creationId xmlns:a16="http://schemas.microsoft.com/office/drawing/2014/main" id="{F74A2E3E-79FB-CE6E-4BC9-4BE9905EE9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8818" y="2608020"/>
            <a:ext cx="7086600" cy="1257300"/>
          </a:xfrm>
          <a:prstGeom prst="rect">
            <a:avLst/>
          </a:prstGeom>
        </p:spPr>
      </p:pic>
    </p:spTree>
    <p:extLst>
      <p:ext uri="{BB962C8B-B14F-4D97-AF65-F5344CB8AC3E}">
        <p14:creationId xmlns:p14="http://schemas.microsoft.com/office/powerpoint/2010/main" val="28874135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xfrm>
            <a:off x="871505" y="557972"/>
            <a:ext cx="11041227" cy="432048"/>
          </a:xfrm>
        </p:spPr>
        <p:txBody>
          <a:bodyPr>
            <a:normAutofit fontScale="90000"/>
          </a:bodyPr>
          <a:lstStyle/>
          <a:p>
            <a:r>
              <a:rPr lang="es-ES" dirty="0">
                <a:solidFill>
                  <a:srgbClr val="8BB425"/>
                </a:solidFill>
              </a:rPr>
              <a:t>Consumiendo </a:t>
            </a:r>
            <a:r>
              <a:rPr lang="es-ES" dirty="0" err="1">
                <a:solidFill>
                  <a:srgbClr val="8BB425"/>
                </a:solidFill>
              </a:rPr>
              <a:t>RESTfull</a:t>
            </a:r>
            <a:r>
              <a:rPr lang="es-ES" dirty="0">
                <a:solidFill>
                  <a:srgbClr val="8BB425"/>
                </a:solidFill>
              </a:rPr>
              <a:t> Web </a:t>
            </a:r>
            <a:r>
              <a:rPr lang="es-ES" dirty="0" err="1">
                <a:solidFill>
                  <a:srgbClr val="8BB425"/>
                </a:solidFill>
              </a:rPr>
              <a:t>Service</a:t>
            </a:r>
            <a:br>
              <a:rPr lang="es-ES" dirty="0">
                <a:solidFill>
                  <a:srgbClr val="8BB425"/>
                </a:solidFill>
              </a:rPr>
            </a:br>
            <a:br>
              <a:rPr lang="es-ES" dirty="0">
                <a:solidFill>
                  <a:srgbClr val="8BB425"/>
                </a:solidFill>
              </a:rPr>
            </a:br>
            <a:endParaRPr lang="es-ES" dirty="0">
              <a:solidFill>
                <a:srgbClr val="8BB425"/>
              </a:solidFill>
            </a:endParaRPr>
          </a:p>
        </p:txBody>
      </p:sp>
      <p:sp>
        <p:nvSpPr>
          <p:cNvPr id="3" name="2 Marcador de contenido"/>
          <p:cNvSpPr>
            <a:spLocks noGrp="1"/>
          </p:cNvSpPr>
          <p:nvPr>
            <p:ph sz="half" idx="2"/>
          </p:nvPr>
        </p:nvSpPr>
        <p:spPr>
          <a:xfrm>
            <a:off x="871505" y="1208868"/>
            <a:ext cx="10352315" cy="4873204"/>
          </a:xfrm>
        </p:spPr>
        <p:txBody>
          <a:bodyPr numCol="1">
            <a:noAutofit/>
          </a:bodyPr>
          <a:lstStyle/>
          <a:p>
            <a:pPr marL="531813" lvl="3" indent="-531813">
              <a:lnSpc>
                <a:spcPct val="100000"/>
              </a:lnSpc>
              <a:spcAft>
                <a:spcPts val="1200"/>
              </a:spcAft>
              <a:buSzPct val="100000"/>
              <a:defRPr/>
            </a:pPr>
            <a:r>
              <a:rPr lang="es-ES_tradnl" dirty="0"/>
              <a:t>Una vez obtenido el objeto</a:t>
            </a:r>
            <a:r>
              <a:rPr lang="es-ES" dirty="0"/>
              <a:t> </a:t>
            </a:r>
            <a:r>
              <a:rPr lang="es-ES" dirty="0" err="1"/>
              <a:t>RestTemplate</a:t>
            </a:r>
            <a:r>
              <a:rPr lang="es-ES" dirty="0"/>
              <a:t> podemos lanzar la petición al servicio:</a:t>
            </a:r>
          </a:p>
          <a:p>
            <a:pPr marL="531813" lvl="3" indent="-531813">
              <a:lnSpc>
                <a:spcPct val="100000"/>
              </a:lnSpc>
              <a:spcAft>
                <a:spcPts val="1200"/>
              </a:spcAft>
              <a:buSzPct val="100000"/>
              <a:defRPr/>
            </a:pPr>
            <a:endParaRPr lang="es-ES" dirty="0"/>
          </a:p>
          <a:p>
            <a:pPr marL="0" lvl="3" indent="0">
              <a:lnSpc>
                <a:spcPct val="100000"/>
              </a:lnSpc>
              <a:spcAft>
                <a:spcPts val="1200"/>
              </a:spcAft>
              <a:buSzPct val="100000"/>
              <a:buNone/>
              <a:defRPr/>
            </a:pPr>
            <a:endParaRPr lang="es-ES" dirty="0"/>
          </a:p>
          <a:p>
            <a:pPr marL="531813" lvl="3" indent="-531813">
              <a:lnSpc>
                <a:spcPct val="100000"/>
              </a:lnSpc>
              <a:spcAft>
                <a:spcPts val="1200"/>
              </a:spcAft>
              <a:buSzPct val="100000"/>
              <a:defRPr/>
            </a:pPr>
            <a:endParaRPr lang="es-ES" dirty="0"/>
          </a:p>
          <a:p>
            <a:pPr marL="531813" lvl="3" indent="-531813">
              <a:lnSpc>
                <a:spcPct val="100000"/>
              </a:lnSpc>
              <a:spcAft>
                <a:spcPts val="1200"/>
              </a:spcAft>
              <a:buSzPct val="100000"/>
              <a:defRPr/>
            </a:pPr>
            <a:endParaRPr lang="es-ES" dirty="0"/>
          </a:p>
          <a:p>
            <a:pPr marL="531813" lvl="3" indent="-531813">
              <a:lnSpc>
                <a:spcPct val="100000"/>
              </a:lnSpc>
              <a:spcAft>
                <a:spcPts val="1200"/>
              </a:spcAft>
              <a:buSzPct val="100000"/>
              <a:defRPr/>
            </a:pPr>
            <a:r>
              <a:rPr lang="es-ES" dirty="0"/>
              <a:t>Para mostrarlo en formato </a:t>
            </a:r>
            <a:r>
              <a:rPr lang="es-ES" dirty="0" err="1"/>
              <a:t>json</a:t>
            </a:r>
            <a:r>
              <a:rPr lang="es-ES" dirty="0"/>
              <a:t> debemos agregar la siguiente dependencia al </a:t>
            </a:r>
            <a:r>
              <a:rPr lang="es-ES" dirty="0" err="1"/>
              <a:t>pom.xml</a:t>
            </a:r>
            <a:r>
              <a:rPr lang="es-ES" dirty="0"/>
              <a:t>:</a:t>
            </a:r>
          </a:p>
          <a:p>
            <a:endParaRPr lang="es-ES" dirty="0"/>
          </a:p>
          <a:p>
            <a:pPr marL="0" lvl="3" indent="0">
              <a:lnSpc>
                <a:spcPct val="150000"/>
              </a:lnSpc>
              <a:spcAft>
                <a:spcPts val="1200"/>
              </a:spcAft>
              <a:buSzPct val="100000"/>
              <a:buNone/>
              <a:defRPr/>
            </a:pPr>
            <a:endParaRPr lang="es-ES" dirty="0"/>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39</a:t>
            </a:fld>
            <a:endParaRPr lang="es-ES" dirty="0"/>
          </a:p>
        </p:txBody>
      </p:sp>
      <p:pic>
        <p:nvPicPr>
          <p:cNvPr id="2" name="Imagen 1" descr="Captura de pantalla 2019-06-26 a las 9.57.42.png">
            <a:extLst>
              <a:ext uri="{FF2B5EF4-FFF2-40B4-BE49-F238E27FC236}">
                <a16:creationId xmlns:a16="http://schemas.microsoft.com/office/drawing/2014/main" id="{11FD1DED-71BB-044E-871A-75C30C8BF908}"/>
              </a:ext>
            </a:extLst>
          </p:cNvPr>
          <p:cNvPicPr>
            <a:picLocks noChangeAspect="1"/>
          </p:cNvPicPr>
          <p:nvPr/>
        </p:nvPicPr>
        <p:blipFill rotWithShape="1">
          <a:blip r:embed="rId4">
            <a:extLst>
              <a:ext uri="{28A0092B-C50C-407E-A947-70E740481C1C}">
                <a14:useLocalDpi xmlns:a14="http://schemas.microsoft.com/office/drawing/2010/main" val="0"/>
              </a:ext>
            </a:extLst>
          </a:blip>
          <a:srcRect b="12101"/>
          <a:stretch/>
        </p:blipFill>
        <p:spPr>
          <a:xfrm>
            <a:off x="2301162" y="1899429"/>
            <a:ext cx="7493000" cy="513505"/>
          </a:xfrm>
          <a:prstGeom prst="rect">
            <a:avLst/>
          </a:prstGeom>
        </p:spPr>
      </p:pic>
      <p:pic>
        <p:nvPicPr>
          <p:cNvPr id="4" name="Imagen 3" descr="Captura de pantalla 2019-06-26 a las 9.57.55.png">
            <a:extLst>
              <a:ext uri="{FF2B5EF4-FFF2-40B4-BE49-F238E27FC236}">
                <a16:creationId xmlns:a16="http://schemas.microsoft.com/office/drawing/2014/main" id="{7A363964-C143-0504-68C9-C0822A149A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5513" y="4445067"/>
            <a:ext cx="5549900" cy="1041400"/>
          </a:xfrm>
          <a:prstGeom prst="rect">
            <a:avLst/>
          </a:prstGeom>
        </p:spPr>
      </p:pic>
    </p:spTree>
    <p:extLst>
      <p:ext uri="{BB962C8B-B14F-4D97-AF65-F5344CB8AC3E}">
        <p14:creationId xmlns:p14="http://schemas.microsoft.com/office/powerpoint/2010/main" val="4288610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9DB5082-B187-FB8E-ED22-97748298E6D9}"/>
              </a:ext>
            </a:extLst>
          </p:cNvPr>
          <p:cNvPicPr>
            <a:picLocks noChangeAspect="1"/>
          </p:cNvPicPr>
          <p:nvPr/>
        </p:nvPicPr>
        <p:blipFill>
          <a:blip r:embed="rId2"/>
          <a:stretch>
            <a:fillRect/>
          </a:stretch>
        </p:blipFill>
        <p:spPr>
          <a:xfrm>
            <a:off x="0" y="0"/>
            <a:ext cx="12192000" cy="6950813"/>
          </a:xfrm>
          <a:prstGeom prst="rect">
            <a:avLst/>
          </a:prstGeom>
        </p:spPr>
      </p:pic>
      <p:pic>
        <p:nvPicPr>
          <p:cNvPr id="9" name="Imagen 8">
            <a:extLst>
              <a:ext uri="{FF2B5EF4-FFF2-40B4-BE49-F238E27FC236}">
                <a16:creationId xmlns:a16="http://schemas.microsoft.com/office/drawing/2014/main" id="{21FEB701-779B-8168-061E-D9AB03E99FB2}"/>
              </a:ext>
            </a:extLst>
          </p:cNvPr>
          <p:cNvPicPr>
            <a:picLocks noChangeAspect="1"/>
          </p:cNvPicPr>
          <p:nvPr/>
        </p:nvPicPr>
        <p:blipFill>
          <a:blip r:embed="rId3"/>
          <a:stretch>
            <a:fillRect/>
          </a:stretch>
        </p:blipFill>
        <p:spPr>
          <a:xfrm>
            <a:off x="296843" y="204431"/>
            <a:ext cx="2047316" cy="1241659"/>
          </a:xfrm>
          <a:prstGeom prst="rect">
            <a:avLst/>
          </a:prstGeom>
        </p:spPr>
      </p:pic>
      <p:sp>
        <p:nvSpPr>
          <p:cNvPr id="10" name="CuadroTexto 9">
            <a:extLst>
              <a:ext uri="{FF2B5EF4-FFF2-40B4-BE49-F238E27FC236}">
                <a16:creationId xmlns:a16="http://schemas.microsoft.com/office/drawing/2014/main" id="{E56AA696-93F8-0455-8455-155320838DF3}"/>
              </a:ext>
            </a:extLst>
          </p:cNvPr>
          <p:cNvSpPr txBox="1"/>
          <p:nvPr/>
        </p:nvSpPr>
        <p:spPr>
          <a:xfrm>
            <a:off x="4454643" y="2563108"/>
            <a:ext cx="6204317" cy="784830"/>
          </a:xfrm>
          <a:prstGeom prst="rect">
            <a:avLst/>
          </a:prstGeom>
          <a:noFill/>
        </p:spPr>
        <p:txBody>
          <a:bodyPr wrap="square" rtlCol="0">
            <a:spAutoFit/>
          </a:bodyPr>
          <a:lstStyle/>
          <a:p>
            <a:pPr algn="r"/>
            <a:r>
              <a:rPr lang="es-ES" sz="4500" b="1" dirty="0">
                <a:solidFill>
                  <a:schemeClr val="tx1">
                    <a:lumMod val="85000"/>
                    <a:lumOff val="15000"/>
                  </a:schemeClr>
                </a:solidFill>
                <a:latin typeface="GE Inspira" panose="020F0603030400020203" pitchFamily="34" charset="0"/>
              </a:rPr>
              <a:t>PORTADILLA 1</a:t>
            </a:r>
          </a:p>
        </p:txBody>
      </p:sp>
      <p:sp>
        <p:nvSpPr>
          <p:cNvPr id="11" name="CuadroTexto 10">
            <a:extLst>
              <a:ext uri="{FF2B5EF4-FFF2-40B4-BE49-F238E27FC236}">
                <a16:creationId xmlns:a16="http://schemas.microsoft.com/office/drawing/2014/main" id="{3943FC6A-ABA6-2635-140A-78A37594ACAE}"/>
              </a:ext>
            </a:extLst>
          </p:cNvPr>
          <p:cNvSpPr txBox="1"/>
          <p:nvPr/>
        </p:nvSpPr>
        <p:spPr>
          <a:xfrm>
            <a:off x="7016816" y="3347938"/>
            <a:ext cx="3378907" cy="1292662"/>
          </a:xfrm>
          <a:prstGeom prst="rect">
            <a:avLst/>
          </a:prstGeom>
          <a:noFill/>
        </p:spPr>
        <p:txBody>
          <a:bodyPr wrap="square" rtlCol="0">
            <a:spAutoFit/>
          </a:bodyPr>
          <a:lstStyle/>
          <a:p>
            <a:pPr algn="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Lorem</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Ipsum</a:t>
            </a:r>
            <a:r>
              <a:rPr lang="es-ES" sz="1300" dirty="0">
                <a:solidFill>
                  <a:schemeClr val="tx1">
                    <a:lumMod val="75000"/>
                    <a:lumOff val="25000"/>
                  </a:schemeClr>
                </a:solidFill>
                <a:latin typeface="GE Inspira" panose="020F0603030400020203" pitchFamily="34" charset="0"/>
              </a:rPr>
              <a:t> has </a:t>
            </a:r>
            <a:r>
              <a:rPr lang="es-ES" sz="1300" dirty="0" err="1">
                <a:solidFill>
                  <a:schemeClr val="tx1">
                    <a:lumMod val="75000"/>
                    <a:lumOff val="25000"/>
                  </a:schemeClr>
                </a:solidFill>
                <a:latin typeface="GE Inspira" panose="020F0603030400020203" pitchFamily="34" charset="0"/>
              </a:rPr>
              <a:t>been</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the</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industry's</a:t>
            </a:r>
            <a:r>
              <a:rPr lang="es-ES" sz="1300" dirty="0">
                <a:solidFill>
                  <a:schemeClr val="tx1">
                    <a:lumMod val="75000"/>
                    <a:lumOff val="25000"/>
                  </a:schemeClr>
                </a:solidFill>
                <a:latin typeface="GE Inspira" panose="020F0603030400020203" pitchFamily="34" charset="0"/>
              </a:rPr>
              <a:t> standard </a:t>
            </a:r>
            <a:r>
              <a:rPr lang="es-ES" sz="1300" dirty="0" err="1">
                <a:solidFill>
                  <a:schemeClr val="tx1">
                    <a:lumMod val="75000"/>
                    <a:lumOff val="25000"/>
                  </a:schemeClr>
                </a:solidFill>
                <a:latin typeface="GE Inspira" panose="020F0603030400020203" pitchFamily="34" charset="0"/>
              </a:rPr>
              <a:t>dummy</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text</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ever</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since</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the</a:t>
            </a:r>
            <a:r>
              <a:rPr lang="es-ES" sz="1300" dirty="0">
                <a:solidFill>
                  <a:schemeClr val="tx1">
                    <a:lumMod val="75000"/>
                    <a:lumOff val="25000"/>
                  </a:schemeClr>
                </a:solidFill>
                <a:latin typeface="GE Inspira" panose="020F0603030400020203" pitchFamily="34" charset="0"/>
              </a:rPr>
              <a:t> 1500s, </a:t>
            </a:r>
            <a:r>
              <a:rPr lang="es-ES" sz="1300" dirty="0" err="1">
                <a:solidFill>
                  <a:schemeClr val="tx1">
                    <a:lumMod val="75000"/>
                    <a:lumOff val="25000"/>
                  </a:schemeClr>
                </a:solidFill>
                <a:latin typeface="GE Inspira" panose="020F0603030400020203" pitchFamily="34" charset="0"/>
              </a:rPr>
              <a:t>when</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an</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unknown</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printer</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took</a:t>
            </a:r>
            <a:r>
              <a:rPr lang="es-ES" sz="1300" dirty="0">
                <a:solidFill>
                  <a:schemeClr val="tx1">
                    <a:lumMod val="75000"/>
                    <a:lumOff val="25000"/>
                  </a:schemeClr>
                </a:solidFill>
                <a:latin typeface="GE Inspira" panose="020F0603030400020203" pitchFamily="34" charset="0"/>
              </a:rPr>
              <a:t> a </a:t>
            </a:r>
            <a:r>
              <a:rPr lang="es-ES" sz="1300" dirty="0" err="1">
                <a:solidFill>
                  <a:schemeClr val="tx1">
                    <a:lumMod val="75000"/>
                    <a:lumOff val="25000"/>
                  </a:schemeClr>
                </a:solidFill>
                <a:latin typeface="GE Inspira" panose="020F0603030400020203" pitchFamily="34" charset="0"/>
              </a:rPr>
              <a:t>galley</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of</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type</a:t>
            </a:r>
            <a:r>
              <a:rPr lang="es-ES" sz="1300" dirty="0">
                <a:solidFill>
                  <a:schemeClr val="tx1">
                    <a:lumMod val="75000"/>
                    <a:lumOff val="25000"/>
                  </a:schemeClr>
                </a:solidFill>
                <a:latin typeface="GE Inspira" panose="020F0603030400020203" pitchFamily="34" charset="0"/>
              </a:rPr>
              <a:t> and </a:t>
            </a:r>
            <a:r>
              <a:rPr lang="es-ES" sz="1300" dirty="0" err="1">
                <a:solidFill>
                  <a:schemeClr val="tx1">
                    <a:lumMod val="75000"/>
                    <a:lumOff val="25000"/>
                  </a:schemeClr>
                </a:solidFill>
                <a:latin typeface="GE Inspira" panose="020F0603030400020203" pitchFamily="34" charset="0"/>
              </a:rPr>
              <a:t>scrambled</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it</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to</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make</a:t>
            </a:r>
            <a:r>
              <a:rPr lang="es-ES" sz="1300" dirty="0">
                <a:solidFill>
                  <a:schemeClr val="tx1">
                    <a:lumMod val="75000"/>
                    <a:lumOff val="25000"/>
                  </a:schemeClr>
                </a:solidFill>
                <a:latin typeface="GE Inspira" panose="020F0603030400020203" pitchFamily="34" charset="0"/>
              </a:rPr>
              <a:t> a </a:t>
            </a:r>
            <a:r>
              <a:rPr lang="es-ES" sz="1300" dirty="0" err="1">
                <a:solidFill>
                  <a:schemeClr val="tx1">
                    <a:lumMod val="75000"/>
                    <a:lumOff val="25000"/>
                  </a:schemeClr>
                </a:solidFill>
                <a:latin typeface="GE Inspira" panose="020F0603030400020203" pitchFamily="34" charset="0"/>
              </a:rPr>
              <a:t>type</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specimen</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book</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It</a:t>
            </a:r>
            <a:r>
              <a:rPr lang="es-ES" sz="1300" dirty="0">
                <a:solidFill>
                  <a:schemeClr val="tx1">
                    <a:lumMod val="75000"/>
                    <a:lumOff val="25000"/>
                  </a:schemeClr>
                </a:solidFill>
                <a:latin typeface="GE Inspira" panose="020F0603030400020203" pitchFamily="34" charset="0"/>
              </a:rPr>
              <a:t> has </a:t>
            </a:r>
            <a:r>
              <a:rPr lang="es-ES" sz="1300" dirty="0" err="1">
                <a:solidFill>
                  <a:schemeClr val="tx1">
                    <a:lumMod val="75000"/>
                    <a:lumOff val="25000"/>
                  </a:schemeClr>
                </a:solidFill>
                <a:latin typeface="GE Inspira" panose="020F0603030400020203" pitchFamily="34" charset="0"/>
              </a:rPr>
              <a:t>survived</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not</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only</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five</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centuries</a:t>
            </a:r>
            <a:r>
              <a:rPr lang="es-ES" sz="1300" dirty="0">
                <a:solidFill>
                  <a:schemeClr val="tx1">
                    <a:lumMod val="75000"/>
                    <a:lumOff val="25000"/>
                  </a:schemeClr>
                </a:solidFill>
                <a:latin typeface="GE Inspira" panose="020F0603030400020203" pitchFamily="34" charset="0"/>
              </a:rPr>
              <a:t>.</a:t>
            </a:r>
          </a:p>
        </p:txBody>
      </p:sp>
    </p:spTree>
    <p:extLst>
      <p:ext uri="{BB962C8B-B14F-4D97-AF65-F5344CB8AC3E}">
        <p14:creationId xmlns:p14="http://schemas.microsoft.com/office/powerpoint/2010/main" val="17207593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p:txBody>
          <a:bodyPr>
            <a:normAutofit fontScale="90000"/>
          </a:bodyPr>
          <a:lstStyle/>
          <a:p>
            <a:br>
              <a:rPr lang="es-ES" b="1" dirty="0">
                <a:solidFill>
                  <a:srgbClr val="8BB425"/>
                </a:solidFill>
              </a:rPr>
            </a:b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sz="half" idx="2"/>
          </p:nvPr>
        </p:nvSpPr>
        <p:spPr>
          <a:xfrm>
            <a:off x="871505" y="1439078"/>
            <a:ext cx="10352315" cy="4642994"/>
          </a:xfrm>
        </p:spPr>
        <p:txBody>
          <a:bodyPr numCol="1">
            <a:noAutofit/>
          </a:bodyPr>
          <a:lstStyle/>
          <a:p>
            <a:pPr marL="0" lvl="3" indent="0">
              <a:lnSpc>
                <a:spcPct val="150000"/>
              </a:lnSpc>
              <a:spcAft>
                <a:spcPts val="1200"/>
              </a:spcAft>
              <a:buSzPct val="100000"/>
              <a:buNone/>
              <a:defRPr/>
            </a:pPr>
            <a:endParaRPr lang="es-ES" sz="1800" b="1" dirty="0">
              <a:solidFill>
                <a:srgbClr val="8BB425"/>
              </a:solidFill>
              <a:latin typeface="Arial" pitchFamily="34" charset="0"/>
              <a:ea typeface="+mj-ea"/>
              <a:cs typeface="Arial" pitchFamily="34" charset="0"/>
            </a:endParaRPr>
          </a:p>
          <a:p>
            <a:pPr marL="0" lvl="3" indent="0">
              <a:lnSpc>
                <a:spcPct val="150000"/>
              </a:lnSpc>
              <a:spcAft>
                <a:spcPts val="1200"/>
              </a:spcAft>
              <a:buSzPct val="100000"/>
              <a:buNone/>
              <a:defRPr/>
            </a:pPr>
            <a:endParaRPr lang="es-ES" sz="1800" b="1" dirty="0">
              <a:solidFill>
                <a:srgbClr val="8BB425"/>
              </a:solidFill>
              <a:latin typeface="Arial" pitchFamily="34" charset="0"/>
              <a:ea typeface="+mj-ea"/>
              <a:cs typeface="Arial" pitchFamily="34" charset="0"/>
            </a:endParaRPr>
          </a:p>
          <a:p>
            <a:pPr marL="0" lvl="3" indent="0" algn="ctr">
              <a:lnSpc>
                <a:spcPct val="150000"/>
              </a:lnSpc>
              <a:spcAft>
                <a:spcPts val="1200"/>
              </a:spcAft>
              <a:buSzPct val="100000"/>
              <a:buNone/>
              <a:defRPr/>
            </a:pPr>
            <a:r>
              <a:rPr lang="es-ES" sz="2400" b="1" dirty="0">
                <a:solidFill>
                  <a:srgbClr val="A2BD3D"/>
                </a:solidFill>
                <a:latin typeface="Montserrat" panose="00000500000000000000" pitchFamily="50" charset="0"/>
              </a:rPr>
              <a:t>Acceso a datos  con JPA</a:t>
            </a:r>
          </a:p>
          <a:p>
            <a:pPr marL="0" lvl="3" indent="0" algn="ctr">
              <a:lnSpc>
                <a:spcPct val="150000"/>
              </a:lnSpc>
              <a:spcAft>
                <a:spcPts val="1200"/>
              </a:spcAft>
              <a:buSzPct val="100000"/>
              <a:buNone/>
              <a:defRPr/>
            </a:pPr>
            <a:r>
              <a:rPr lang="es-ES" sz="1600" dirty="0"/>
              <a:t>Tema 5</a:t>
            </a:r>
          </a:p>
          <a:p>
            <a:pPr marL="0" lvl="3" indent="0" algn="ctr">
              <a:lnSpc>
                <a:spcPct val="150000"/>
              </a:lnSpc>
              <a:spcAft>
                <a:spcPts val="1200"/>
              </a:spcAft>
              <a:buSzPct val="100000"/>
              <a:buNone/>
              <a:defRPr/>
            </a:pPr>
            <a:endParaRPr lang="es-ES" sz="1800" b="1" dirty="0">
              <a:solidFill>
                <a:srgbClr val="8BB425"/>
              </a:solidFill>
              <a:latin typeface="Arial" pitchFamily="34" charset="0"/>
              <a:ea typeface="+mj-ea"/>
              <a:cs typeface="Arial" pitchFamily="34" charset="0"/>
            </a:endParaRPr>
          </a:p>
          <a:p>
            <a:pPr marL="531813" lvl="3" indent="-531813">
              <a:lnSpc>
                <a:spcPct val="150000"/>
              </a:lnSpc>
              <a:spcAft>
                <a:spcPts val="1200"/>
              </a:spcAft>
              <a:buSzPct val="100000"/>
              <a:defRPr/>
            </a:pPr>
            <a:endParaRPr lang="es-ES" dirty="0"/>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40</a:t>
            </a:fld>
            <a:endParaRPr lang="es-ES" dirty="0"/>
          </a:p>
        </p:txBody>
      </p:sp>
    </p:spTree>
    <p:extLst>
      <p:ext uri="{BB962C8B-B14F-4D97-AF65-F5344CB8AC3E}">
        <p14:creationId xmlns:p14="http://schemas.microsoft.com/office/powerpoint/2010/main" val="5665369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xfrm>
            <a:off x="871505" y="557972"/>
            <a:ext cx="11041227" cy="432048"/>
          </a:xfrm>
        </p:spPr>
        <p:txBody>
          <a:bodyPr>
            <a:normAutofit fontScale="90000"/>
          </a:bodyPr>
          <a:lstStyle/>
          <a:p>
            <a:r>
              <a:rPr lang="es-ES" dirty="0">
                <a:solidFill>
                  <a:srgbClr val="8BB425"/>
                </a:solidFill>
              </a:rPr>
              <a:t>Acceso a datos con JPA</a:t>
            </a:r>
            <a:br>
              <a:rPr lang="es-ES" dirty="0">
                <a:solidFill>
                  <a:srgbClr val="8BB425"/>
                </a:solidFill>
              </a:rPr>
            </a:br>
            <a:br>
              <a:rPr lang="es-ES" dirty="0">
                <a:solidFill>
                  <a:srgbClr val="8BB425"/>
                </a:solidFill>
              </a:rPr>
            </a:br>
            <a:endParaRPr lang="es-ES" dirty="0">
              <a:solidFill>
                <a:srgbClr val="8BB425"/>
              </a:solidFill>
            </a:endParaRPr>
          </a:p>
        </p:txBody>
      </p:sp>
      <p:sp>
        <p:nvSpPr>
          <p:cNvPr id="3" name="2 Marcador de contenido"/>
          <p:cNvSpPr>
            <a:spLocks noGrp="1"/>
          </p:cNvSpPr>
          <p:nvPr>
            <p:ph sz="half" idx="2"/>
          </p:nvPr>
        </p:nvSpPr>
        <p:spPr>
          <a:xfrm>
            <a:off x="871505" y="1208868"/>
            <a:ext cx="10352315" cy="4873204"/>
          </a:xfrm>
        </p:spPr>
        <p:txBody>
          <a:bodyPr numCol="1">
            <a:noAutofit/>
          </a:bodyPr>
          <a:lstStyle/>
          <a:p>
            <a:pPr marL="531813" lvl="3" indent="-531813">
              <a:lnSpc>
                <a:spcPct val="100000"/>
              </a:lnSpc>
              <a:spcAft>
                <a:spcPts val="1200"/>
              </a:spcAft>
              <a:buSzPct val="100000"/>
              <a:defRPr/>
            </a:pPr>
            <a:r>
              <a:rPr lang="es-ES" dirty="0"/>
              <a:t>JPA es el acrónimo de Java </a:t>
            </a:r>
            <a:r>
              <a:rPr lang="es-ES" dirty="0" err="1"/>
              <a:t>Persistence</a:t>
            </a:r>
            <a:r>
              <a:rPr lang="es-ES" dirty="0"/>
              <a:t> API y se podría considerar como el estándar de los </a:t>
            </a:r>
            <a:r>
              <a:rPr lang="es-ES" dirty="0" err="1"/>
              <a:t>frameworks</a:t>
            </a:r>
            <a:r>
              <a:rPr lang="es-ES" dirty="0"/>
              <a:t> de persistencia.</a:t>
            </a:r>
          </a:p>
          <a:p>
            <a:pPr marL="531813" lvl="3" indent="-531813">
              <a:lnSpc>
                <a:spcPct val="100000"/>
              </a:lnSpc>
              <a:spcAft>
                <a:spcPts val="1200"/>
              </a:spcAft>
              <a:buSzPct val="100000"/>
              <a:defRPr/>
            </a:pPr>
            <a:r>
              <a:rPr lang="es-ES" dirty="0"/>
              <a:t>En JPA utilizamos anotaciones como medio de configuración. </a:t>
            </a:r>
          </a:p>
          <a:p>
            <a:pPr marL="531813" lvl="3" indent="-531813">
              <a:lnSpc>
                <a:spcPct val="100000"/>
              </a:lnSpc>
              <a:spcAft>
                <a:spcPts val="1200"/>
              </a:spcAft>
              <a:buSzPct val="100000"/>
              <a:defRPr/>
            </a:pPr>
            <a:r>
              <a:rPr lang="es-ES" dirty="0"/>
              <a:t>Consideramos una entidad al objeto que vamos a persistir o recuperar de una base de datos. Se puede ver una entidad como la representación de un registro de la tabla.</a:t>
            </a:r>
          </a:p>
          <a:p>
            <a:pPr marL="531813" lvl="3" indent="-531813">
              <a:lnSpc>
                <a:spcPct val="100000"/>
              </a:lnSpc>
              <a:spcAft>
                <a:spcPts val="1200"/>
              </a:spcAft>
              <a:buSzPct val="100000"/>
              <a:defRPr/>
            </a:pPr>
            <a:r>
              <a:rPr lang="es-ES" dirty="0"/>
              <a:t>Toda entidad ha de cumplir con los siguientes requisitos:</a:t>
            </a:r>
          </a:p>
          <a:p>
            <a:pPr marL="989013" lvl="4" indent="-531813">
              <a:lnSpc>
                <a:spcPct val="100000"/>
              </a:lnSpc>
              <a:spcAft>
                <a:spcPts val="1200"/>
              </a:spcAft>
              <a:buSzPct val="100000"/>
              <a:defRPr/>
            </a:pPr>
            <a:r>
              <a:rPr lang="es-ES" dirty="0"/>
              <a:t>Debe implementar la interface </a:t>
            </a:r>
            <a:r>
              <a:rPr lang="es-ES" dirty="0" err="1"/>
              <a:t>Serializable</a:t>
            </a:r>
            <a:endParaRPr lang="es-ES" dirty="0"/>
          </a:p>
          <a:p>
            <a:pPr marL="989013" lvl="4" indent="-531813">
              <a:lnSpc>
                <a:spcPct val="100000"/>
              </a:lnSpc>
              <a:spcAft>
                <a:spcPts val="1200"/>
              </a:spcAft>
              <a:buSzPct val="100000"/>
              <a:defRPr/>
            </a:pPr>
            <a:r>
              <a:rPr lang="es-ES" dirty="0"/>
              <a:t>Ha de tener un constructor sin argumentos y este ha de ser público.</a:t>
            </a:r>
          </a:p>
          <a:p>
            <a:pPr marL="989013" lvl="4" indent="-531813">
              <a:lnSpc>
                <a:spcPct val="100000"/>
              </a:lnSpc>
              <a:spcAft>
                <a:spcPts val="1200"/>
              </a:spcAft>
              <a:buSzPct val="100000"/>
              <a:defRPr/>
            </a:pPr>
            <a:r>
              <a:rPr lang="es-ES" dirty="0"/>
              <a:t>Todas las propiedades deben tener sus métodos de acceso </a:t>
            </a:r>
            <a:r>
              <a:rPr lang="es-ES" dirty="0" err="1"/>
              <a:t>get</a:t>
            </a:r>
            <a:r>
              <a:rPr lang="es-ES" dirty="0"/>
              <a:t>() y set().</a:t>
            </a:r>
          </a:p>
          <a:p>
            <a:pPr marL="531813" lvl="3" indent="-531813">
              <a:lnSpc>
                <a:spcPct val="100000"/>
              </a:lnSpc>
              <a:spcAft>
                <a:spcPts val="1200"/>
              </a:spcAft>
              <a:buSzPct val="100000"/>
              <a:defRPr/>
            </a:pPr>
            <a:r>
              <a:rPr lang="es-ES" dirty="0"/>
              <a:t>Para crear una entidad utilizamos la anotación @</a:t>
            </a:r>
            <a:r>
              <a:rPr lang="es-ES" dirty="0" err="1"/>
              <a:t>Entity</a:t>
            </a:r>
            <a:r>
              <a:rPr lang="es-ES" dirty="0"/>
              <a:t>, con ella marcamos un POJO como entidad.</a:t>
            </a:r>
          </a:p>
          <a:p>
            <a:pPr marL="531813" lvl="3" indent="-531813">
              <a:lnSpc>
                <a:spcPct val="100000"/>
              </a:lnSpc>
              <a:spcAft>
                <a:spcPts val="1200"/>
              </a:spcAft>
              <a:buSzPct val="100000"/>
              <a:defRPr/>
            </a:pPr>
            <a:endParaRPr lang="es-ES" dirty="0"/>
          </a:p>
          <a:p>
            <a:pPr marL="531813" lvl="3" indent="-531813">
              <a:lnSpc>
                <a:spcPct val="100000"/>
              </a:lnSpc>
              <a:spcAft>
                <a:spcPts val="1200"/>
              </a:spcAft>
              <a:buSzPct val="100000"/>
              <a:defRPr/>
            </a:pPr>
            <a:endParaRPr lang="es-ES" dirty="0"/>
          </a:p>
          <a:p>
            <a:pPr marL="0" lvl="3" indent="0">
              <a:lnSpc>
                <a:spcPct val="150000"/>
              </a:lnSpc>
              <a:spcAft>
                <a:spcPts val="1200"/>
              </a:spcAft>
              <a:buSzPct val="100000"/>
              <a:buNone/>
              <a:defRPr/>
            </a:pPr>
            <a:endParaRPr lang="es-ES" dirty="0"/>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41</a:t>
            </a:fld>
            <a:endParaRPr lang="es-ES" dirty="0"/>
          </a:p>
        </p:txBody>
      </p:sp>
    </p:spTree>
    <p:extLst>
      <p:ext uri="{BB962C8B-B14F-4D97-AF65-F5344CB8AC3E}">
        <p14:creationId xmlns:p14="http://schemas.microsoft.com/office/powerpoint/2010/main" val="38917898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xfrm>
            <a:off x="871505" y="557972"/>
            <a:ext cx="11041227" cy="432048"/>
          </a:xfrm>
        </p:spPr>
        <p:txBody>
          <a:bodyPr>
            <a:normAutofit fontScale="90000"/>
          </a:bodyPr>
          <a:lstStyle/>
          <a:p>
            <a:r>
              <a:rPr lang="es-ES" dirty="0">
                <a:solidFill>
                  <a:srgbClr val="8BB425"/>
                </a:solidFill>
              </a:rPr>
              <a:t>Acceso a datos con JPA</a:t>
            </a:r>
            <a:br>
              <a:rPr lang="es-ES" dirty="0">
                <a:solidFill>
                  <a:srgbClr val="8BB425"/>
                </a:solidFill>
              </a:rPr>
            </a:br>
            <a:br>
              <a:rPr lang="es-ES" dirty="0">
                <a:solidFill>
                  <a:srgbClr val="8BB425"/>
                </a:solidFill>
              </a:rPr>
            </a:br>
            <a:endParaRPr lang="es-ES" dirty="0">
              <a:solidFill>
                <a:srgbClr val="8BB425"/>
              </a:solidFill>
            </a:endParaRPr>
          </a:p>
        </p:txBody>
      </p:sp>
      <p:sp>
        <p:nvSpPr>
          <p:cNvPr id="3" name="2 Marcador de contenido"/>
          <p:cNvSpPr>
            <a:spLocks noGrp="1"/>
          </p:cNvSpPr>
          <p:nvPr>
            <p:ph sz="half" idx="2"/>
          </p:nvPr>
        </p:nvSpPr>
        <p:spPr>
          <a:xfrm>
            <a:off x="871505" y="1208868"/>
            <a:ext cx="10352315" cy="4873204"/>
          </a:xfrm>
        </p:spPr>
        <p:txBody>
          <a:bodyPr numCol="1">
            <a:noAutofit/>
          </a:bodyPr>
          <a:lstStyle/>
          <a:p>
            <a:endParaRPr lang="es-ES" dirty="0"/>
          </a:p>
          <a:p>
            <a:pPr marL="531813" lvl="3" indent="-531813">
              <a:lnSpc>
                <a:spcPct val="100000"/>
              </a:lnSpc>
              <a:spcAft>
                <a:spcPts val="1200"/>
              </a:spcAft>
              <a:buSzPct val="100000"/>
              <a:defRPr/>
            </a:pPr>
            <a:r>
              <a:rPr lang="es-ES" dirty="0"/>
              <a:t>Vamos a trabajar con una base de datos en memoria H2, para ello necesitamos agregar la siguiente dependencia al </a:t>
            </a:r>
            <a:r>
              <a:rPr lang="es-ES" dirty="0" err="1"/>
              <a:t>pom.xml</a:t>
            </a:r>
            <a:endParaRPr lang="es-ES" dirty="0"/>
          </a:p>
          <a:p>
            <a:pPr marL="0" lvl="3" indent="0">
              <a:lnSpc>
                <a:spcPct val="150000"/>
              </a:lnSpc>
              <a:spcAft>
                <a:spcPts val="1200"/>
              </a:spcAft>
              <a:buSzPct val="100000"/>
              <a:buNone/>
              <a:defRPr/>
            </a:pPr>
            <a:endParaRPr lang="es-ES" dirty="0"/>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42</a:t>
            </a:fld>
            <a:endParaRPr lang="es-ES" dirty="0"/>
          </a:p>
        </p:txBody>
      </p:sp>
      <p:pic>
        <p:nvPicPr>
          <p:cNvPr id="2" name="Imagen 1" descr="Captura de pantalla 2019-06-26 a las 10.50.04.png">
            <a:extLst>
              <a:ext uri="{FF2B5EF4-FFF2-40B4-BE49-F238E27FC236}">
                <a16:creationId xmlns:a16="http://schemas.microsoft.com/office/drawing/2014/main" id="{84FF15C6-91E5-12F6-6BE7-A621469A49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4312" y="2895600"/>
            <a:ext cx="4254500" cy="1066800"/>
          </a:xfrm>
          <a:prstGeom prst="rect">
            <a:avLst/>
          </a:prstGeom>
        </p:spPr>
      </p:pic>
    </p:spTree>
    <p:extLst>
      <p:ext uri="{BB962C8B-B14F-4D97-AF65-F5344CB8AC3E}">
        <p14:creationId xmlns:p14="http://schemas.microsoft.com/office/powerpoint/2010/main" val="9680991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xfrm>
            <a:off x="871505" y="557972"/>
            <a:ext cx="11041227" cy="432048"/>
          </a:xfrm>
        </p:spPr>
        <p:txBody>
          <a:bodyPr>
            <a:normAutofit fontScale="90000"/>
          </a:bodyPr>
          <a:lstStyle/>
          <a:p>
            <a:r>
              <a:rPr lang="es-ES" dirty="0">
                <a:solidFill>
                  <a:srgbClr val="8BB425"/>
                </a:solidFill>
              </a:rPr>
              <a:t>Acceso a datos con JPA</a:t>
            </a:r>
            <a:br>
              <a:rPr lang="es-ES" dirty="0">
                <a:solidFill>
                  <a:srgbClr val="8BB425"/>
                </a:solidFill>
              </a:rPr>
            </a:br>
            <a:br>
              <a:rPr lang="es-ES" dirty="0">
                <a:solidFill>
                  <a:srgbClr val="8BB425"/>
                </a:solidFill>
              </a:rPr>
            </a:br>
            <a:endParaRPr lang="es-ES" dirty="0">
              <a:solidFill>
                <a:srgbClr val="8BB425"/>
              </a:solidFill>
            </a:endParaRPr>
          </a:p>
        </p:txBody>
      </p:sp>
      <p:sp>
        <p:nvSpPr>
          <p:cNvPr id="3" name="2 Marcador de contenido"/>
          <p:cNvSpPr>
            <a:spLocks noGrp="1"/>
          </p:cNvSpPr>
          <p:nvPr>
            <p:ph sz="half" idx="2"/>
          </p:nvPr>
        </p:nvSpPr>
        <p:spPr>
          <a:xfrm>
            <a:off x="871505" y="1208868"/>
            <a:ext cx="10352315" cy="4873204"/>
          </a:xfrm>
        </p:spPr>
        <p:txBody>
          <a:bodyPr numCol="1">
            <a:noAutofit/>
          </a:bodyPr>
          <a:lstStyle/>
          <a:p>
            <a:pPr marL="531813" lvl="3" indent="-531813">
              <a:lnSpc>
                <a:spcPct val="100000"/>
              </a:lnSpc>
              <a:spcAft>
                <a:spcPts val="1200"/>
              </a:spcAft>
              <a:buSzPct val="100000"/>
              <a:defRPr/>
            </a:pPr>
            <a:r>
              <a:rPr lang="es-ES" dirty="0"/>
              <a:t>Spring nos facilita el trabajar con los datos incluyendo estas dependencias:</a:t>
            </a:r>
          </a:p>
          <a:p>
            <a:endParaRPr lang="es-ES" dirty="0"/>
          </a:p>
          <a:p>
            <a:endParaRPr lang="es-ES" dirty="0"/>
          </a:p>
          <a:p>
            <a:endParaRPr lang="es-ES" dirty="0"/>
          </a:p>
          <a:p>
            <a:pPr marL="0" lvl="3" indent="0">
              <a:lnSpc>
                <a:spcPct val="150000"/>
              </a:lnSpc>
              <a:spcAft>
                <a:spcPts val="1200"/>
              </a:spcAft>
              <a:buSzPct val="100000"/>
              <a:buNone/>
              <a:defRPr/>
            </a:pPr>
            <a:endParaRPr lang="es-ES" dirty="0"/>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43</a:t>
            </a:fld>
            <a:endParaRPr lang="es-ES" dirty="0"/>
          </a:p>
        </p:txBody>
      </p:sp>
      <p:pic>
        <p:nvPicPr>
          <p:cNvPr id="2" name="Imagen 1" descr="Captura de pantalla 2019-06-26 a las 10.50.16.png">
            <a:extLst>
              <a:ext uri="{FF2B5EF4-FFF2-40B4-BE49-F238E27FC236}">
                <a16:creationId xmlns:a16="http://schemas.microsoft.com/office/drawing/2014/main" id="{4D061BE1-9CD5-833B-217A-4963712CC5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2100" y="2451100"/>
            <a:ext cx="6527800" cy="1955800"/>
          </a:xfrm>
          <a:prstGeom prst="rect">
            <a:avLst/>
          </a:prstGeom>
        </p:spPr>
      </p:pic>
    </p:spTree>
    <p:extLst>
      <p:ext uri="{BB962C8B-B14F-4D97-AF65-F5344CB8AC3E}">
        <p14:creationId xmlns:p14="http://schemas.microsoft.com/office/powerpoint/2010/main" val="32585351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xfrm>
            <a:off x="871505" y="557972"/>
            <a:ext cx="11041227" cy="432048"/>
          </a:xfrm>
        </p:spPr>
        <p:txBody>
          <a:bodyPr>
            <a:normAutofit fontScale="90000"/>
          </a:bodyPr>
          <a:lstStyle/>
          <a:p>
            <a:r>
              <a:rPr lang="es-ES" dirty="0">
                <a:solidFill>
                  <a:srgbClr val="8BB425"/>
                </a:solidFill>
              </a:rPr>
              <a:t>Acceso a datos con JPA</a:t>
            </a:r>
            <a:br>
              <a:rPr lang="es-ES" dirty="0">
                <a:solidFill>
                  <a:srgbClr val="8BB425"/>
                </a:solidFill>
              </a:rPr>
            </a:br>
            <a:br>
              <a:rPr lang="es-ES" dirty="0">
                <a:solidFill>
                  <a:srgbClr val="8BB425"/>
                </a:solidFill>
              </a:rPr>
            </a:br>
            <a:endParaRPr lang="es-ES" dirty="0">
              <a:solidFill>
                <a:srgbClr val="8BB425"/>
              </a:solidFill>
            </a:endParaRPr>
          </a:p>
        </p:txBody>
      </p:sp>
      <p:sp>
        <p:nvSpPr>
          <p:cNvPr id="3" name="2 Marcador de contenido"/>
          <p:cNvSpPr>
            <a:spLocks noGrp="1"/>
          </p:cNvSpPr>
          <p:nvPr>
            <p:ph sz="half" idx="2"/>
          </p:nvPr>
        </p:nvSpPr>
        <p:spPr>
          <a:xfrm>
            <a:off x="871505" y="1208868"/>
            <a:ext cx="10352315" cy="4873204"/>
          </a:xfrm>
        </p:spPr>
        <p:txBody>
          <a:bodyPr numCol="1">
            <a:noAutofit/>
          </a:bodyPr>
          <a:lstStyle/>
          <a:p>
            <a:endParaRPr lang="es-ES" dirty="0"/>
          </a:p>
          <a:p>
            <a:pPr marL="531813" lvl="3" indent="-531813">
              <a:lnSpc>
                <a:spcPct val="100000"/>
              </a:lnSpc>
              <a:spcAft>
                <a:spcPts val="1200"/>
              </a:spcAft>
              <a:buSzPct val="100000"/>
              <a:defRPr/>
            </a:pPr>
            <a:r>
              <a:rPr lang="es-ES" dirty="0"/>
              <a:t>Debemos mapear la entidad a manejar en la base de datos:</a:t>
            </a:r>
          </a:p>
          <a:p>
            <a:endParaRPr lang="es-ES" dirty="0"/>
          </a:p>
          <a:p>
            <a:pPr marL="0" lvl="3" indent="0">
              <a:lnSpc>
                <a:spcPct val="150000"/>
              </a:lnSpc>
              <a:spcAft>
                <a:spcPts val="1200"/>
              </a:spcAft>
              <a:buSzPct val="100000"/>
              <a:buNone/>
              <a:defRPr/>
            </a:pPr>
            <a:endParaRPr lang="es-ES" dirty="0"/>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44</a:t>
            </a:fld>
            <a:endParaRPr lang="es-ES" dirty="0"/>
          </a:p>
        </p:txBody>
      </p:sp>
      <p:pic>
        <p:nvPicPr>
          <p:cNvPr id="2" name="Imagen 1" descr="Captura de pantalla 2019-06-26 a las 10.53.02.png">
            <a:extLst>
              <a:ext uri="{FF2B5EF4-FFF2-40B4-BE49-F238E27FC236}">
                <a16:creationId xmlns:a16="http://schemas.microsoft.com/office/drawing/2014/main" id="{6D73EDEA-6151-DF54-35A9-B8B739EFB9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3141" y="2390089"/>
            <a:ext cx="5765800" cy="2667000"/>
          </a:xfrm>
          <a:prstGeom prst="rect">
            <a:avLst/>
          </a:prstGeom>
        </p:spPr>
      </p:pic>
    </p:spTree>
    <p:extLst>
      <p:ext uri="{BB962C8B-B14F-4D97-AF65-F5344CB8AC3E}">
        <p14:creationId xmlns:p14="http://schemas.microsoft.com/office/powerpoint/2010/main" val="14242057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xfrm>
            <a:off x="871505" y="557972"/>
            <a:ext cx="11041227" cy="432048"/>
          </a:xfrm>
        </p:spPr>
        <p:txBody>
          <a:bodyPr>
            <a:normAutofit fontScale="90000"/>
          </a:bodyPr>
          <a:lstStyle/>
          <a:p>
            <a:r>
              <a:rPr lang="es-ES" dirty="0">
                <a:solidFill>
                  <a:srgbClr val="8BB425"/>
                </a:solidFill>
              </a:rPr>
              <a:t>Acceso a datos con JPA</a:t>
            </a:r>
            <a:br>
              <a:rPr lang="es-ES" dirty="0">
                <a:solidFill>
                  <a:srgbClr val="8BB425"/>
                </a:solidFill>
              </a:rPr>
            </a:br>
            <a:br>
              <a:rPr lang="es-ES" dirty="0">
                <a:solidFill>
                  <a:srgbClr val="8BB425"/>
                </a:solidFill>
              </a:rPr>
            </a:br>
            <a:endParaRPr lang="es-ES" dirty="0">
              <a:solidFill>
                <a:srgbClr val="8BB425"/>
              </a:solidFill>
            </a:endParaRPr>
          </a:p>
        </p:txBody>
      </p:sp>
      <p:sp>
        <p:nvSpPr>
          <p:cNvPr id="3" name="2 Marcador de contenido"/>
          <p:cNvSpPr>
            <a:spLocks noGrp="1"/>
          </p:cNvSpPr>
          <p:nvPr>
            <p:ph sz="half" idx="2"/>
          </p:nvPr>
        </p:nvSpPr>
        <p:spPr>
          <a:xfrm>
            <a:off x="871505" y="1208868"/>
            <a:ext cx="10352315" cy="4873204"/>
          </a:xfrm>
        </p:spPr>
        <p:txBody>
          <a:bodyPr numCol="1">
            <a:noAutofit/>
          </a:bodyPr>
          <a:lstStyle/>
          <a:p>
            <a:endParaRPr lang="es-ES" dirty="0"/>
          </a:p>
          <a:p>
            <a:pPr marL="531813" lvl="3" indent="-531813">
              <a:lnSpc>
                <a:spcPct val="100000"/>
              </a:lnSpc>
              <a:spcAft>
                <a:spcPts val="1200"/>
              </a:spcAft>
              <a:buSzPct val="100000"/>
              <a:defRPr/>
            </a:pPr>
            <a:r>
              <a:rPr lang="es-ES" dirty="0"/>
              <a:t>Y por ultimo tener el repositorio donde se generaran las </a:t>
            </a:r>
            <a:r>
              <a:rPr lang="es-ES" dirty="0" err="1"/>
              <a:t>queries</a:t>
            </a:r>
            <a:r>
              <a:rPr lang="es-ES" dirty="0"/>
              <a:t> de forma </a:t>
            </a:r>
            <a:r>
              <a:rPr lang="es-ES" dirty="0" err="1"/>
              <a:t>automatica</a:t>
            </a:r>
            <a:r>
              <a:rPr lang="es-ES" dirty="0"/>
              <a:t>;</a:t>
            </a:r>
          </a:p>
          <a:p>
            <a:pPr marL="0" lvl="3" indent="0">
              <a:lnSpc>
                <a:spcPct val="150000"/>
              </a:lnSpc>
              <a:spcAft>
                <a:spcPts val="1200"/>
              </a:spcAft>
              <a:buSzPct val="100000"/>
              <a:buNone/>
              <a:defRPr/>
            </a:pPr>
            <a:endParaRPr lang="es-ES" dirty="0"/>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45</a:t>
            </a:fld>
            <a:endParaRPr lang="es-ES" dirty="0"/>
          </a:p>
        </p:txBody>
      </p:sp>
      <p:pic>
        <p:nvPicPr>
          <p:cNvPr id="2" name="Imagen 1" descr="Captura de pantalla 2019-06-26 a las 10.54.12.png">
            <a:extLst>
              <a:ext uri="{FF2B5EF4-FFF2-40B4-BE49-F238E27FC236}">
                <a16:creationId xmlns:a16="http://schemas.microsoft.com/office/drawing/2014/main" id="{EB39561B-0DBB-CFD8-5AAA-6FF5D6897D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662" y="2661000"/>
            <a:ext cx="9144000" cy="1536000"/>
          </a:xfrm>
          <a:prstGeom prst="rect">
            <a:avLst/>
          </a:prstGeom>
        </p:spPr>
      </p:pic>
    </p:spTree>
    <p:extLst>
      <p:ext uri="{BB962C8B-B14F-4D97-AF65-F5344CB8AC3E}">
        <p14:creationId xmlns:p14="http://schemas.microsoft.com/office/powerpoint/2010/main" val="14671863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xfrm>
            <a:off x="871505" y="557972"/>
            <a:ext cx="11041227" cy="432048"/>
          </a:xfrm>
        </p:spPr>
        <p:txBody>
          <a:bodyPr>
            <a:normAutofit fontScale="90000"/>
          </a:bodyPr>
          <a:lstStyle/>
          <a:p>
            <a:r>
              <a:rPr lang="es-ES" dirty="0">
                <a:solidFill>
                  <a:srgbClr val="8BB425"/>
                </a:solidFill>
              </a:rPr>
              <a:t>Acceso a datos con JPA</a:t>
            </a:r>
            <a:br>
              <a:rPr lang="es-ES" dirty="0">
                <a:solidFill>
                  <a:srgbClr val="8BB425"/>
                </a:solidFill>
              </a:rPr>
            </a:br>
            <a:br>
              <a:rPr lang="es-ES" dirty="0">
                <a:solidFill>
                  <a:srgbClr val="8BB425"/>
                </a:solidFill>
              </a:rPr>
            </a:br>
            <a:endParaRPr lang="es-ES" dirty="0">
              <a:solidFill>
                <a:srgbClr val="8BB425"/>
              </a:solidFill>
            </a:endParaRPr>
          </a:p>
        </p:txBody>
      </p:sp>
      <p:sp>
        <p:nvSpPr>
          <p:cNvPr id="3" name="2 Marcador de contenido"/>
          <p:cNvSpPr>
            <a:spLocks noGrp="1"/>
          </p:cNvSpPr>
          <p:nvPr>
            <p:ph sz="half" idx="2"/>
          </p:nvPr>
        </p:nvSpPr>
        <p:spPr>
          <a:xfrm>
            <a:off x="871505" y="1208868"/>
            <a:ext cx="10352315" cy="4873204"/>
          </a:xfrm>
        </p:spPr>
        <p:txBody>
          <a:bodyPr numCol="1">
            <a:noAutofit/>
          </a:bodyPr>
          <a:lstStyle/>
          <a:p>
            <a:pPr marL="531813" lvl="3" indent="-531813">
              <a:lnSpc>
                <a:spcPct val="100000"/>
              </a:lnSpc>
              <a:spcAft>
                <a:spcPts val="1200"/>
              </a:spcAft>
              <a:buSzPct val="100000"/>
              <a:defRPr/>
            </a:pPr>
            <a:r>
              <a:rPr lang="es-ES" dirty="0"/>
              <a:t>Una vez levantada la aplicación con Spring </a:t>
            </a:r>
            <a:r>
              <a:rPr lang="es-ES" dirty="0" err="1"/>
              <a:t>Boot</a:t>
            </a:r>
            <a:r>
              <a:rPr lang="es-ES" dirty="0"/>
              <a:t> ya podemos probarla con los siguientes comandos en consola:</a:t>
            </a:r>
          </a:p>
          <a:p>
            <a:pPr marL="531813" lvl="3" indent="-531813">
              <a:lnSpc>
                <a:spcPct val="100000"/>
              </a:lnSpc>
              <a:spcAft>
                <a:spcPts val="1200"/>
              </a:spcAft>
              <a:buSzPct val="100000"/>
              <a:defRPr/>
            </a:pPr>
            <a:endParaRPr lang="es-ES" dirty="0"/>
          </a:p>
          <a:p>
            <a:pPr marL="531813" lvl="3" indent="-531813">
              <a:lnSpc>
                <a:spcPct val="100000"/>
              </a:lnSpc>
              <a:spcAft>
                <a:spcPts val="1200"/>
              </a:spcAft>
              <a:buSzPct val="100000"/>
              <a:defRPr/>
            </a:pPr>
            <a:endParaRPr lang="es-ES" dirty="0"/>
          </a:p>
          <a:p>
            <a:pPr marL="531813" lvl="3" indent="-531813">
              <a:lnSpc>
                <a:spcPct val="100000"/>
              </a:lnSpc>
              <a:spcAft>
                <a:spcPts val="1200"/>
              </a:spcAft>
              <a:buSzPct val="100000"/>
              <a:defRPr/>
            </a:pPr>
            <a:endParaRPr lang="es-ES" dirty="0"/>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46</a:t>
            </a:fld>
            <a:endParaRPr lang="es-ES" dirty="0"/>
          </a:p>
        </p:txBody>
      </p:sp>
      <p:pic>
        <p:nvPicPr>
          <p:cNvPr id="2" name="Imagen 1" descr="Captura de pantalla 2019-06-26 a las 10.56.53.png">
            <a:extLst>
              <a:ext uri="{FF2B5EF4-FFF2-40B4-BE49-F238E27FC236}">
                <a16:creationId xmlns:a16="http://schemas.microsoft.com/office/drawing/2014/main" id="{31178FC1-36B2-CBEE-A30A-96083B7E03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0118" y="2041122"/>
            <a:ext cx="9144000" cy="3364933"/>
          </a:xfrm>
          <a:prstGeom prst="rect">
            <a:avLst/>
          </a:prstGeom>
        </p:spPr>
      </p:pic>
    </p:spTree>
    <p:extLst>
      <p:ext uri="{BB962C8B-B14F-4D97-AF65-F5344CB8AC3E}">
        <p14:creationId xmlns:p14="http://schemas.microsoft.com/office/powerpoint/2010/main" val="11859437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p:txBody>
          <a:bodyPr>
            <a:normAutofit fontScale="90000"/>
          </a:bodyPr>
          <a:lstStyle/>
          <a:p>
            <a:br>
              <a:rPr lang="es-ES" b="1" dirty="0">
                <a:solidFill>
                  <a:srgbClr val="8BB425"/>
                </a:solidFill>
              </a:rPr>
            </a:b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sz="half" idx="2"/>
          </p:nvPr>
        </p:nvSpPr>
        <p:spPr>
          <a:xfrm>
            <a:off x="871505" y="1439078"/>
            <a:ext cx="10352315" cy="4642994"/>
          </a:xfrm>
        </p:spPr>
        <p:txBody>
          <a:bodyPr numCol="1">
            <a:noAutofit/>
          </a:bodyPr>
          <a:lstStyle/>
          <a:p>
            <a:pPr marL="0" lvl="3" indent="0">
              <a:lnSpc>
                <a:spcPct val="150000"/>
              </a:lnSpc>
              <a:spcAft>
                <a:spcPts val="1200"/>
              </a:spcAft>
              <a:buSzPct val="100000"/>
              <a:buNone/>
              <a:defRPr/>
            </a:pPr>
            <a:endParaRPr lang="es-ES" sz="1800" b="1" dirty="0">
              <a:solidFill>
                <a:srgbClr val="8BB425"/>
              </a:solidFill>
              <a:latin typeface="Arial" pitchFamily="34" charset="0"/>
              <a:ea typeface="+mj-ea"/>
              <a:cs typeface="Arial" pitchFamily="34" charset="0"/>
            </a:endParaRPr>
          </a:p>
          <a:p>
            <a:pPr marL="0" lvl="3" indent="0">
              <a:lnSpc>
                <a:spcPct val="150000"/>
              </a:lnSpc>
              <a:spcAft>
                <a:spcPts val="1200"/>
              </a:spcAft>
              <a:buSzPct val="100000"/>
              <a:buNone/>
              <a:defRPr/>
            </a:pPr>
            <a:endParaRPr lang="es-ES" sz="1800" b="1" dirty="0">
              <a:solidFill>
                <a:srgbClr val="8BB425"/>
              </a:solidFill>
              <a:latin typeface="Arial" pitchFamily="34" charset="0"/>
              <a:ea typeface="+mj-ea"/>
              <a:cs typeface="Arial" pitchFamily="34" charset="0"/>
            </a:endParaRPr>
          </a:p>
          <a:p>
            <a:pPr marL="0" lvl="3" indent="0" algn="ctr">
              <a:lnSpc>
                <a:spcPct val="150000"/>
              </a:lnSpc>
              <a:spcAft>
                <a:spcPts val="1200"/>
              </a:spcAft>
              <a:buSzPct val="100000"/>
              <a:buNone/>
              <a:defRPr/>
            </a:pPr>
            <a:r>
              <a:rPr lang="es-ES" sz="2400" b="1" dirty="0">
                <a:solidFill>
                  <a:srgbClr val="A2BD3D"/>
                </a:solidFill>
                <a:latin typeface="Montserrat" panose="00000500000000000000" pitchFamily="50" charset="0"/>
              </a:rPr>
              <a:t>Acceso a datos  con MongoDB</a:t>
            </a:r>
          </a:p>
          <a:p>
            <a:pPr marL="0" lvl="3" indent="0" algn="ctr">
              <a:lnSpc>
                <a:spcPct val="150000"/>
              </a:lnSpc>
              <a:spcAft>
                <a:spcPts val="1200"/>
              </a:spcAft>
              <a:buSzPct val="100000"/>
              <a:buNone/>
              <a:defRPr/>
            </a:pPr>
            <a:r>
              <a:rPr lang="es-ES" sz="1600" dirty="0"/>
              <a:t>Tema 6</a:t>
            </a:r>
          </a:p>
          <a:p>
            <a:pPr marL="0" lvl="3" indent="0" algn="ctr">
              <a:lnSpc>
                <a:spcPct val="150000"/>
              </a:lnSpc>
              <a:spcAft>
                <a:spcPts val="1200"/>
              </a:spcAft>
              <a:buSzPct val="100000"/>
              <a:buNone/>
              <a:defRPr/>
            </a:pPr>
            <a:endParaRPr lang="es-ES" sz="1800" b="1" dirty="0">
              <a:solidFill>
                <a:srgbClr val="8BB425"/>
              </a:solidFill>
              <a:latin typeface="Arial" pitchFamily="34" charset="0"/>
              <a:ea typeface="+mj-ea"/>
              <a:cs typeface="Arial" pitchFamily="34" charset="0"/>
            </a:endParaRPr>
          </a:p>
          <a:p>
            <a:pPr marL="531813" lvl="3" indent="-531813">
              <a:lnSpc>
                <a:spcPct val="150000"/>
              </a:lnSpc>
              <a:spcAft>
                <a:spcPts val="1200"/>
              </a:spcAft>
              <a:buSzPct val="100000"/>
              <a:defRPr/>
            </a:pPr>
            <a:endParaRPr lang="es-ES" dirty="0"/>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47</a:t>
            </a:fld>
            <a:endParaRPr lang="es-ES" dirty="0"/>
          </a:p>
        </p:txBody>
      </p:sp>
    </p:spTree>
    <p:extLst>
      <p:ext uri="{BB962C8B-B14F-4D97-AF65-F5344CB8AC3E}">
        <p14:creationId xmlns:p14="http://schemas.microsoft.com/office/powerpoint/2010/main" val="29836556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xfrm>
            <a:off x="871505" y="557972"/>
            <a:ext cx="11041227" cy="432048"/>
          </a:xfrm>
        </p:spPr>
        <p:txBody>
          <a:bodyPr>
            <a:normAutofit fontScale="90000"/>
          </a:bodyPr>
          <a:lstStyle/>
          <a:p>
            <a:r>
              <a:rPr lang="es-ES" dirty="0">
                <a:solidFill>
                  <a:srgbClr val="8BB425"/>
                </a:solidFill>
              </a:rPr>
              <a:t>Acceso a datos con MongoDB</a:t>
            </a:r>
            <a:br>
              <a:rPr lang="es-ES" dirty="0">
                <a:solidFill>
                  <a:srgbClr val="8BB425"/>
                </a:solidFill>
              </a:rPr>
            </a:br>
            <a:br>
              <a:rPr lang="es-ES" dirty="0">
                <a:solidFill>
                  <a:srgbClr val="8BB425"/>
                </a:solidFill>
              </a:rPr>
            </a:br>
            <a:endParaRPr lang="es-ES" dirty="0">
              <a:solidFill>
                <a:srgbClr val="8BB425"/>
              </a:solidFill>
            </a:endParaRPr>
          </a:p>
        </p:txBody>
      </p:sp>
      <p:sp>
        <p:nvSpPr>
          <p:cNvPr id="3" name="2 Marcador de contenido"/>
          <p:cNvSpPr>
            <a:spLocks noGrp="1"/>
          </p:cNvSpPr>
          <p:nvPr>
            <p:ph sz="half" idx="2"/>
          </p:nvPr>
        </p:nvSpPr>
        <p:spPr>
          <a:xfrm>
            <a:off x="871505" y="1208868"/>
            <a:ext cx="10352315" cy="4873204"/>
          </a:xfrm>
        </p:spPr>
        <p:txBody>
          <a:bodyPr numCol="1">
            <a:noAutofit/>
          </a:bodyPr>
          <a:lstStyle/>
          <a:p>
            <a:pPr marL="531813" lvl="3" indent="-531813">
              <a:lnSpc>
                <a:spcPct val="100000"/>
              </a:lnSpc>
              <a:spcAft>
                <a:spcPts val="1200"/>
              </a:spcAft>
              <a:buSzPct val="100000"/>
              <a:defRPr/>
            </a:pPr>
            <a:r>
              <a:rPr lang="es-ES" dirty="0"/>
              <a:t>MongoDB, a pesar de ser una base de datos relativamente joven (su desarrollo empezó en octubre de 2007) se ha convertido en todo un referente a la hora de usar bases de datos NoSQL y está listo para entornos de producción ágiles, de alto rendimiento y con gran carga de trabajo.</a:t>
            </a:r>
          </a:p>
          <a:p>
            <a:pPr marL="531813" lvl="3" indent="-531813">
              <a:lnSpc>
                <a:spcPct val="100000"/>
              </a:lnSpc>
              <a:spcAft>
                <a:spcPts val="1200"/>
              </a:spcAft>
              <a:buSzPct val="100000"/>
              <a:defRPr/>
            </a:pPr>
            <a:endParaRPr lang="es-ES" dirty="0"/>
          </a:p>
          <a:p>
            <a:pPr marL="531813" lvl="3" indent="-531813">
              <a:lnSpc>
                <a:spcPct val="100000"/>
              </a:lnSpc>
              <a:spcAft>
                <a:spcPts val="1200"/>
              </a:spcAft>
              <a:buSzPct val="100000"/>
              <a:defRPr/>
            </a:pPr>
            <a:r>
              <a:rPr lang="es-ES" dirty="0"/>
              <a:t>En lugar de guardar los datos en tablas como se hace en las base de datos relacionales con estructuras fijas, las bases de datos NoSQL, como MongoDB, guarda estructuras de datos en documentos con formato JSON y con un esquema dinámico (MongoDB llama ese formato </a:t>
            </a:r>
            <a:r>
              <a:rPr lang="es-ES" dirty="0">
                <a:hlinkClick r:id="rId3" tooltip="BSON">
                  <a:extLst>
                    <a:ext uri="{A12FA001-AC4F-418D-AE19-62706E023703}">
                      <ahyp:hlinkClr xmlns:ahyp="http://schemas.microsoft.com/office/drawing/2018/hyperlinkcolor" val="tx"/>
                    </a:ext>
                  </a:extLst>
                </a:hlinkClick>
              </a:rPr>
              <a:t>BSON</a:t>
            </a:r>
            <a:r>
              <a:rPr lang="es-ES" dirty="0"/>
              <a:t>).</a:t>
            </a:r>
          </a:p>
          <a:p>
            <a:pPr marL="531813" lvl="3" indent="-531813">
              <a:lnSpc>
                <a:spcPct val="100000"/>
              </a:lnSpc>
              <a:spcAft>
                <a:spcPts val="1200"/>
              </a:spcAft>
              <a:buSzPct val="100000"/>
              <a:defRPr/>
            </a:pPr>
            <a:endParaRPr lang="es-ES" dirty="0"/>
          </a:p>
          <a:p>
            <a:pPr marL="531813" lvl="3" indent="-531813">
              <a:lnSpc>
                <a:spcPct val="100000"/>
              </a:lnSpc>
              <a:spcAft>
                <a:spcPts val="1200"/>
              </a:spcAft>
              <a:buSzPct val="100000"/>
              <a:defRPr/>
            </a:pPr>
            <a:r>
              <a:rPr lang="es-ES" dirty="0"/>
              <a:t>Ejemplo de documento almacenado en MongoDB:</a:t>
            </a:r>
          </a:p>
          <a:p>
            <a:pPr marL="0" lvl="3" indent="0">
              <a:lnSpc>
                <a:spcPct val="150000"/>
              </a:lnSpc>
              <a:spcAft>
                <a:spcPts val="1200"/>
              </a:spcAft>
              <a:buSzPct val="100000"/>
              <a:buNone/>
              <a:defRPr/>
            </a:pPr>
            <a:endParaRPr lang="es-ES" dirty="0"/>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4"/>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48</a:t>
            </a:fld>
            <a:endParaRPr lang="es-ES" dirty="0"/>
          </a:p>
        </p:txBody>
      </p:sp>
      <p:pic>
        <p:nvPicPr>
          <p:cNvPr id="4" name="Imagen 3">
            <a:extLst>
              <a:ext uri="{FF2B5EF4-FFF2-40B4-BE49-F238E27FC236}">
                <a16:creationId xmlns:a16="http://schemas.microsoft.com/office/drawing/2014/main" id="{97B5B4D3-D3AF-D455-983A-5113A2B84FD0}"/>
              </a:ext>
            </a:extLst>
          </p:cNvPr>
          <p:cNvPicPr/>
          <p:nvPr/>
        </p:nvPicPr>
        <p:blipFill>
          <a:blip r:embed="rId5">
            <a:extLst>
              <a:ext uri="{28A0092B-C50C-407E-A947-70E740481C1C}">
                <a14:useLocalDpi xmlns:a14="http://schemas.microsoft.com/office/drawing/2010/main" val="0"/>
              </a:ext>
            </a:extLst>
          </a:blip>
          <a:stretch>
            <a:fillRect/>
          </a:stretch>
        </p:blipFill>
        <p:spPr>
          <a:xfrm>
            <a:off x="4846898" y="4549629"/>
            <a:ext cx="4681220" cy="2199005"/>
          </a:xfrm>
          <a:prstGeom prst="rect">
            <a:avLst/>
          </a:prstGeom>
          <a:ln>
            <a:solidFill>
              <a:schemeClr val="accent1"/>
            </a:solidFill>
          </a:ln>
        </p:spPr>
      </p:pic>
    </p:spTree>
    <p:extLst>
      <p:ext uri="{BB962C8B-B14F-4D97-AF65-F5344CB8AC3E}">
        <p14:creationId xmlns:p14="http://schemas.microsoft.com/office/powerpoint/2010/main" val="12776464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xfrm>
            <a:off x="871505" y="557972"/>
            <a:ext cx="11041227" cy="432048"/>
          </a:xfrm>
        </p:spPr>
        <p:txBody>
          <a:bodyPr>
            <a:normAutofit fontScale="90000"/>
          </a:bodyPr>
          <a:lstStyle/>
          <a:p>
            <a:r>
              <a:rPr lang="es-ES" dirty="0">
                <a:solidFill>
                  <a:srgbClr val="8BB425"/>
                </a:solidFill>
              </a:rPr>
              <a:t>Acceso a datos con MongoDB</a:t>
            </a:r>
            <a:br>
              <a:rPr lang="es-ES" dirty="0">
                <a:solidFill>
                  <a:srgbClr val="8BB425"/>
                </a:solidFill>
              </a:rPr>
            </a:br>
            <a:br>
              <a:rPr lang="es-ES" dirty="0">
                <a:solidFill>
                  <a:srgbClr val="8BB425"/>
                </a:solidFill>
              </a:rPr>
            </a:br>
            <a:endParaRPr lang="es-ES" dirty="0">
              <a:solidFill>
                <a:srgbClr val="8BB425"/>
              </a:solidFill>
            </a:endParaRPr>
          </a:p>
        </p:txBody>
      </p:sp>
      <p:sp>
        <p:nvSpPr>
          <p:cNvPr id="3" name="2 Marcador de contenido"/>
          <p:cNvSpPr>
            <a:spLocks noGrp="1"/>
          </p:cNvSpPr>
          <p:nvPr>
            <p:ph sz="half" idx="2"/>
          </p:nvPr>
        </p:nvSpPr>
        <p:spPr>
          <a:xfrm>
            <a:off x="871505" y="805354"/>
            <a:ext cx="10352315" cy="4873204"/>
          </a:xfrm>
        </p:spPr>
        <p:txBody>
          <a:bodyPr numCol="1">
            <a:noAutofit/>
          </a:bodyPr>
          <a:lstStyle/>
          <a:p>
            <a:endParaRPr lang="es-ES" dirty="0"/>
          </a:p>
          <a:p>
            <a:pPr marL="531813" lvl="3" indent="-531813">
              <a:lnSpc>
                <a:spcPct val="100000"/>
              </a:lnSpc>
              <a:buSzPct val="100000"/>
              <a:defRPr/>
            </a:pPr>
            <a:r>
              <a:rPr lang="es-ES" dirty="0"/>
              <a:t>Para descargar MongoDB debemos irnos a su pagina de descargas: https://</a:t>
            </a:r>
            <a:r>
              <a:rPr lang="es-ES" dirty="0" err="1"/>
              <a:t>www.mongodb.com</a:t>
            </a:r>
            <a:r>
              <a:rPr lang="es-ES" dirty="0"/>
              <a:t>/</a:t>
            </a:r>
            <a:r>
              <a:rPr lang="es-ES" dirty="0" err="1"/>
              <a:t>download</a:t>
            </a:r>
            <a:r>
              <a:rPr lang="es-ES" dirty="0"/>
              <a:t>-center/</a:t>
            </a:r>
            <a:r>
              <a:rPr lang="es-ES" dirty="0" err="1"/>
              <a:t>community</a:t>
            </a:r>
            <a:r>
              <a:rPr lang="es-ES" dirty="0"/>
              <a:t> donde encontrareis la versión adecuada a vuestra plataforma.</a:t>
            </a:r>
          </a:p>
          <a:p>
            <a:pPr marL="531813" lvl="3" indent="-531813">
              <a:lnSpc>
                <a:spcPct val="100000"/>
              </a:lnSpc>
              <a:buSzPct val="100000"/>
              <a:defRPr/>
            </a:pPr>
            <a:endParaRPr lang="es-ES" dirty="0"/>
          </a:p>
          <a:p>
            <a:pPr marL="531813" lvl="3" indent="-531813">
              <a:lnSpc>
                <a:spcPct val="100000"/>
              </a:lnSpc>
              <a:buSzPct val="100000"/>
              <a:defRPr/>
            </a:pPr>
            <a:r>
              <a:rPr lang="es-ES" dirty="0"/>
              <a:t>Una vez descargados los binarios de MongoDB para Windows, se extrae el contenido del fichero descargado (ubicado normalmente en el directorio de descargas) en C:\. </a:t>
            </a:r>
          </a:p>
          <a:p>
            <a:pPr marL="531813" lvl="3" indent="-531813">
              <a:lnSpc>
                <a:spcPct val="100000"/>
              </a:lnSpc>
              <a:buSzPct val="100000"/>
              <a:defRPr/>
            </a:pPr>
            <a:endParaRPr lang="es-ES" dirty="0"/>
          </a:p>
          <a:p>
            <a:pPr marL="531813" lvl="3" indent="-531813">
              <a:lnSpc>
                <a:spcPct val="100000"/>
              </a:lnSpc>
              <a:buSzPct val="100000"/>
              <a:defRPr/>
            </a:pPr>
            <a:r>
              <a:rPr lang="es-ES" dirty="0"/>
              <a:t>Renombra la carpeta a </a:t>
            </a:r>
            <a:r>
              <a:rPr lang="es-ES" dirty="0" err="1"/>
              <a:t>mongodb</a:t>
            </a:r>
            <a:r>
              <a:rPr lang="es-ES" dirty="0"/>
              <a:t>: C:\</a:t>
            </a:r>
            <a:r>
              <a:rPr lang="es-ES" dirty="0" err="1"/>
              <a:t>mongodb</a:t>
            </a:r>
            <a:endParaRPr lang="es-ES" dirty="0"/>
          </a:p>
          <a:p>
            <a:pPr marL="531813" lvl="3" indent="-531813">
              <a:lnSpc>
                <a:spcPct val="100000"/>
              </a:lnSpc>
              <a:buSzPct val="100000"/>
              <a:defRPr/>
            </a:pPr>
            <a:r>
              <a:rPr lang="es-ES_tradnl" dirty="0"/>
              <a:t> </a:t>
            </a:r>
            <a:endParaRPr lang="es-ES" dirty="0"/>
          </a:p>
          <a:p>
            <a:pPr marL="531813" lvl="3" indent="-531813">
              <a:lnSpc>
                <a:spcPct val="100000"/>
              </a:lnSpc>
              <a:buSzPct val="100000"/>
              <a:defRPr/>
            </a:pPr>
            <a:r>
              <a:rPr lang="es-ES" dirty="0"/>
              <a:t>MongoDB es autónomo y no tiene ninguna dependencia del sistema por lo que se puede usar cualquier carpeta que elijas. La ubicación predeterminada del directorio de datos para Windows es “C:\data\</a:t>
            </a:r>
            <a:r>
              <a:rPr lang="es-ES" dirty="0" err="1"/>
              <a:t>db</a:t>
            </a:r>
            <a:r>
              <a:rPr lang="es-ES" dirty="0"/>
              <a:t>". Crea esta carpeta.</a:t>
            </a:r>
          </a:p>
          <a:p>
            <a:pPr marL="531813" lvl="3" indent="-531813">
              <a:lnSpc>
                <a:spcPct val="100000"/>
              </a:lnSpc>
              <a:buSzPct val="100000"/>
              <a:defRPr/>
            </a:pPr>
            <a:endParaRPr lang="es-ES" dirty="0"/>
          </a:p>
          <a:p>
            <a:pPr marL="531813" lvl="3" indent="-531813">
              <a:lnSpc>
                <a:spcPct val="100000"/>
              </a:lnSpc>
              <a:buSzPct val="100000"/>
              <a:defRPr/>
            </a:pPr>
            <a:r>
              <a:rPr lang="es-ES" dirty="0"/>
              <a:t>Para iniciar MongoDB, ejecutar desde la Línea de comandos</a:t>
            </a:r>
          </a:p>
          <a:p>
            <a:pPr marL="531813" lvl="3" indent="-531813">
              <a:lnSpc>
                <a:spcPct val="100000"/>
              </a:lnSpc>
              <a:buSzPct val="100000"/>
              <a:defRPr/>
            </a:pPr>
            <a:endParaRPr lang="es-ES" dirty="0"/>
          </a:p>
          <a:p>
            <a:pPr marL="531813" lvl="3" indent="-531813">
              <a:lnSpc>
                <a:spcPct val="100000"/>
              </a:lnSpc>
              <a:buSzPct val="100000"/>
              <a:defRPr/>
            </a:pPr>
            <a:r>
              <a:rPr lang="es-ES_tradnl" dirty="0"/>
              <a:t> </a:t>
            </a:r>
            <a:endParaRPr lang="es-ES" dirty="0"/>
          </a:p>
          <a:p>
            <a:pPr marL="531813" lvl="3" indent="-531813">
              <a:lnSpc>
                <a:spcPct val="100000"/>
              </a:lnSpc>
              <a:buSzPct val="100000"/>
              <a:defRPr/>
            </a:pPr>
            <a:endParaRPr lang="es-ES" dirty="0"/>
          </a:p>
          <a:p>
            <a:pPr marL="531813" lvl="3" indent="-531813">
              <a:lnSpc>
                <a:spcPct val="100000"/>
              </a:lnSpc>
              <a:buSzPct val="100000"/>
              <a:defRPr/>
            </a:pPr>
            <a:r>
              <a:rPr lang="es-ES" dirty="0"/>
              <a:t>Esto iniciará el proceso principal de MongoDB. El mensaje “</a:t>
            </a:r>
            <a:r>
              <a:rPr lang="es-ES" dirty="0" err="1"/>
              <a:t>waiting</a:t>
            </a:r>
            <a:r>
              <a:rPr lang="es-ES" dirty="0"/>
              <a:t> </a:t>
            </a:r>
            <a:r>
              <a:rPr lang="es-ES" dirty="0" err="1"/>
              <a:t>for</a:t>
            </a:r>
            <a:r>
              <a:rPr lang="es-ES" dirty="0"/>
              <a:t> </a:t>
            </a:r>
            <a:r>
              <a:rPr lang="es-ES" dirty="0" err="1"/>
              <a:t>connections</a:t>
            </a:r>
            <a:r>
              <a:rPr lang="es-ES" dirty="0"/>
              <a:t>" indica que el proceso </a:t>
            </a:r>
            <a:r>
              <a:rPr lang="es-ES" dirty="0" err="1"/>
              <a:t>mongod.exe</a:t>
            </a:r>
            <a:r>
              <a:rPr lang="es-ES" dirty="0"/>
              <a:t> se está ejecutando con éxito. </a:t>
            </a:r>
          </a:p>
          <a:p>
            <a:pPr marL="0" lvl="3" indent="0">
              <a:lnSpc>
                <a:spcPct val="150000"/>
              </a:lnSpc>
              <a:spcAft>
                <a:spcPts val="1200"/>
              </a:spcAft>
              <a:buSzPct val="100000"/>
              <a:buNone/>
              <a:defRPr/>
            </a:pPr>
            <a:endParaRPr lang="es-ES" dirty="0"/>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49</a:t>
            </a:fld>
            <a:endParaRPr lang="es-ES" dirty="0"/>
          </a:p>
        </p:txBody>
      </p:sp>
      <p:pic>
        <p:nvPicPr>
          <p:cNvPr id="2" name="Imagen 1">
            <a:extLst>
              <a:ext uri="{FF2B5EF4-FFF2-40B4-BE49-F238E27FC236}">
                <a16:creationId xmlns:a16="http://schemas.microsoft.com/office/drawing/2014/main" id="{B8CD6E5F-3678-EEE8-765A-81FAEFF13DA1}"/>
              </a:ext>
            </a:extLst>
          </p:cNvPr>
          <p:cNvPicPr/>
          <p:nvPr/>
        </p:nvPicPr>
        <p:blipFill>
          <a:blip r:embed="rId4">
            <a:extLst>
              <a:ext uri="{28A0092B-C50C-407E-A947-70E740481C1C}">
                <a14:useLocalDpi xmlns:a14="http://schemas.microsoft.com/office/drawing/2010/main" val="0"/>
              </a:ext>
            </a:extLst>
          </a:blip>
          <a:stretch>
            <a:fillRect/>
          </a:stretch>
        </p:blipFill>
        <p:spPr>
          <a:xfrm>
            <a:off x="4387850" y="4838164"/>
            <a:ext cx="2946400" cy="469900"/>
          </a:xfrm>
          <a:prstGeom prst="rect">
            <a:avLst/>
          </a:prstGeom>
          <a:ln>
            <a:solidFill>
              <a:srgbClr val="4F81BD"/>
            </a:solidFill>
          </a:ln>
        </p:spPr>
      </p:pic>
    </p:spTree>
    <p:extLst>
      <p:ext uri="{BB962C8B-B14F-4D97-AF65-F5344CB8AC3E}">
        <p14:creationId xmlns:p14="http://schemas.microsoft.com/office/powerpoint/2010/main" val="2590305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9DB5082-B187-FB8E-ED22-97748298E6D9}"/>
              </a:ext>
            </a:extLst>
          </p:cNvPr>
          <p:cNvPicPr>
            <a:picLocks noChangeAspect="1"/>
          </p:cNvPicPr>
          <p:nvPr/>
        </p:nvPicPr>
        <p:blipFill>
          <a:blip r:embed="rId2"/>
          <a:stretch>
            <a:fillRect/>
          </a:stretch>
        </p:blipFill>
        <p:spPr>
          <a:xfrm>
            <a:off x="0" y="0"/>
            <a:ext cx="12192000" cy="6950813"/>
          </a:xfrm>
          <a:prstGeom prst="rect">
            <a:avLst/>
          </a:prstGeom>
        </p:spPr>
      </p:pic>
      <p:pic>
        <p:nvPicPr>
          <p:cNvPr id="9" name="Imagen 8">
            <a:extLst>
              <a:ext uri="{FF2B5EF4-FFF2-40B4-BE49-F238E27FC236}">
                <a16:creationId xmlns:a16="http://schemas.microsoft.com/office/drawing/2014/main" id="{21FEB701-779B-8168-061E-D9AB03E99FB2}"/>
              </a:ext>
            </a:extLst>
          </p:cNvPr>
          <p:cNvPicPr>
            <a:picLocks noChangeAspect="1"/>
          </p:cNvPicPr>
          <p:nvPr/>
        </p:nvPicPr>
        <p:blipFill>
          <a:blip r:embed="rId3"/>
          <a:stretch>
            <a:fillRect/>
          </a:stretch>
        </p:blipFill>
        <p:spPr>
          <a:xfrm>
            <a:off x="296843" y="204431"/>
            <a:ext cx="2047316" cy="1241659"/>
          </a:xfrm>
          <a:prstGeom prst="rect">
            <a:avLst/>
          </a:prstGeom>
        </p:spPr>
      </p:pic>
      <p:sp>
        <p:nvSpPr>
          <p:cNvPr id="10" name="CuadroTexto 9">
            <a:extLst>
              <a:ext uri="{FF2B5EF4-FFF2-40B4-BE49-F238E27FC236}">
                <a16:creationId xmlns:a16="http://schemas.microsoft.com/office/drawing/2014/main" id="{E56AA696-93F8-0455-8455-155320838DF3}"/>
              </a:ext>
            </a:extLst>
          </p:cNvPr>
          <p:cNvSpPr txBox="1"/>
          <p:nvPr/>
        </p:nvSpPr>
        <p:spPr>
          <a:xfrm>
            <a:off x="4454643" y="2563108"/>
            <a:ext cx="6204317" cy="784830"/>
          </a:xfrm>
          <a:prstGeom prst="rect">
            <a:avLst/>
          </a:prstGeom>
          <a:noFill/>
        </p:spPr>
        <p:txBody>
          <a:bodyPr wrap="square" rtlCol="0">
            <a:spAutoFit/>
          </a:bodyPr>
          <a:lstStyle/>
          <a:p>
            <a:pPr algn="r"/>
            <a:r>
              <a:rPr lang="es-ES" sz="4500" b="1" dirty="0">
                <a:solidFill>
                  <a:schemeClr val="tx1">
                    <a:lumMod val="85000"/>
                    <a:lumOff val="15000"/>
                  </a:schemeClr>
                </a:solidFill>
                <a:latin typeface="GE Inspira" panose="020F0603030400020203" pitchFamily="34" charset="0"/>
              </a:rPr>
              <a:t>PORTADILLA 1</a:t>
            </a:r>
          </a:p>
        </p:txBody>
      </p:sp>
      <p:sp>
        <p:nvSpPr>
          <p:cNvPr id="11" name="CuadroTexto 10">
            <a:extLst>
              <a:ext uri="{FF2B5EF4-FFF2-40B4-BE49-F238E27FC236}">
                <a16:creationId xmlns:a16="http://schemas.microsoft.com/office/drawing/2014/main" id="{3943FC6A-ABA6-2635-140A-78A37594ACAE}"/>
              </a:ext>
            </a:extLst>
          </p:cNvPr>
          <p:cNvSpPr txBox="1"/>
          <p:nvPr/>
        </p:nvSpPr>
        <p:spPr>
          <a:xfrm>
            <a:off x="7016816" y="3347938"/>
            <a:ext cx="3378907" cy="1292662"/>
          </a:xfrm>
          <a:prstGeom prst="rect">
            <a:avLst/>
          </a:prstGeom>
          <a:noFill/>
        </p:spPr>
        <p:txBody>
          <a:bodyPr wrap="square" rtlCol="0">
            <a:spAutoFit/>
          </a:bodyPr>
          <a:lstStyle/>
          <a:p>
            <a:pPr algn="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Lorem</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Ipsum</a:t>
            </a:r>
            <a:r>
              <a:rPr lang="es-ES" sz="1300" dirty="0">
                <a:solidFill>
                  <a:schemeClr val="tx1">
                    <a:lumMod val="75000"/>
                    <a:lumOff val="25000"/>
                  </a:schemeClr>
                </a:solidFill>
                <a:latin typeface="GE Inspira" panose="020F0603030400020203" pitchFamily="34" charset="0"/>
              </a:rPr>
              <a:t> has </a:t>
            </a:r>
            <a:r>
              <a:rPr lang="es-ES" sz="1300" dirty="0" err="1">
                <a:solidFill>
                  <a:schemeClr val="tx1">
                    <a:lumMod val="75000"/>
                    <a:lumOff val="25000"/>
                  </a:schemeClr>
                </a:solidFill>
                <a:latin typeface="GE Inspira" panose="020F0603030400020203" pitchFamily="34" charset="0"/>
              </a:rPr>
              <a:t>been</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the</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industry's</a:t>
            </a:r>
            <a:r>
              <a:rPr lang="es-ES" sz="1300" dirty="0">
                <a:solidFill>
                  <a:schemeClr val="tx1">
                    <a:lumMod val="75000"/>
                    <a:lumOff val="25000"/>
                  </a:schemeClr>
                </a:solidFill>
                <a:latin typeface="GE Inspira" panose="020F0603030400020203" pitchFamily="34" charset="0"/>
              </a:rPr>
              <a:t> standard </a:t>
            </a:r>
            <a:r>
              <a:rPr lang="es-ES" sz="1300" dirty="0" err="1">
                <a:solidFill>
                  <a:schemeClr val="tx1">
                    <a:lumMod val="75000"/>
                    <a:lumOff val="25000"/>
                  </a:schemeClr>
                </a:solidFill>
                <a:latin typeface="GE Inspira" panose="020F0603030400020203" pitchFamily="34" charset="0"/>
              </a:rPr>
              <a:t>dummy</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text</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ever</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since</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the</a:t>
            </a:r>
            <a:r>
              <a:rPr lang="es-ES" sz="1300" dirty="0">
                <a:solidFill>
                  <a:schemeClr val="tx1">
                    <a:lumMod val="75000"/>
                    <a:lumOff val="25000"/>
                  </a:schemeClr>
                </a:solidFill>
                <a:latin typeface="GE Inspira" panose="020F0603030400020203" pitchFamily="34" charset="0"/>
              </a:rPr>
              <a:t> 1500s, </a:t>
            </a:r>
            <a:r>
              <a:rPr lang="es-ES" sz="1300" dirty="0" err="1">
                <a:solidFill>
                  <a:schemeClr val="tx1">
                    <a:lumMod val="75000"/>
                    <a:lumOff val="25000"/>
                  </a:schemeClr>
                </a:solidFill>
                <a:latin typeface="GE Inspira" panose="020F0603030400020203" pitchFamily="34" charset="0"/>
              </a:rPr>
              <a:t>when</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an</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unknown</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printer</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took</a:t>
            </a:r>
            <a:r>
              <a:rPr lang="es-ES" sz="1300" dirty="0">
                <a:solidFill>
                  <a:schemeClr val="tx1">
                    <a:lumMod val="75000"/>
                    <a:lumOff val="25000"/>
                  </a:schemeClr>
                </a:solidFill>
                <a:latin typeface="GE Inspira" panose="020F0603030400020203" pitchFamily="34" charset="0"/>
              </a:rPr>
              <a:t> a </a:t>
            </a:r>
            <a:r>
              <a:rPr lang="es-ES" sz="1300" dirty="0" err="1">
                <a:solidFill>
                  <a:schemeClr val="tx1">
                    <a:lumMod val="75000"/>
                    <a:lumOff val="25000"/>
                  </a:schemeClr>
                </a:solidFill>
                <a:latin typeface="GE Inspira" panose="020F0603030400020203" pitchFamily="34" charset="0"/>
              </a:rPr>
              <a:t>galley</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of</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type</a:t>
            </a:r>
            <a:r>
              <a:rPr lang="es-ES" sz="1300" dirty="0">
                <a:solidFill>
                  <a:schemeClr val="tx1">
                    <a:lumMod val="75000"/>
                    <a:lumOff val="25000"/>
                  </a:schemeClr>
                </a:solidFill>
                <a:latin typeface="GE Inspira" panose="020F0603030400020203" pitchFamily="34" charset="0"/>
              </a:rPr>
              <a:t> and </a:t>
            </a:r>
            <a:r>
              <a:rPr lang="es-ES" sz="1300" dirty="0" err="1">
                <a:solidFill>
                  <a:schemeClr val="tx1">
                    <a:lumMod val="75000"/>
                    <a:lumOff val="25000"/>
                  </a:schemeClr>
                </a:solidFill>
                <a:latin typeface="GE Inspira" panose="020F0603030400020203" pitchFamily="34" charset="0"/>
              </a:rPr>
              <a:t>scrambled</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it</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to</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make</a:t>
            </a:r>
            <a:r>
              <a:rPr lang="es-ES" sz="1300" dirty="0">
                <a:solidFill>
                  <a:schemeClr val="tx1">
                    <a:lumMod val="75000"/>
                    <a:lumOff val="25000"/>
                  </a:schemeClr>
                </a:solidFill>
                <a:latin typeface="GE Inspira" panose="020F0603030400020203" pitchFamily="34" charset="0"/>
              </a:rPr>
              <a:t> a </a:t>
            </a:r>
            <a:r>
              <a:rPr lang="es-ES" sz="1300" dirty="0" err="1">
                <a:solidFill>
                  <a:schemeClr val="tx1">
                    <a:lumMod val="75000"/>
                    <a:lumOff val="25000"/>
                  </a:schemeClr>
                </a:solidFill>
                <a:latin typeface="GE Inspira" panose="020F0603030400020203" pitchFamily="34" charset="0"/>
              </a:rPr>
              <a:t>type</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specimen</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book</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It</a:t>
            </a:r>
            <a:r>
              <a:rPr lang="es-ES" sz="1300" dirty="0">
                <a:solidFill>
                  <a:schemeClr val="tx1">
                    <a:lumMod val="75000"/>
                    <a:lumOff val="25000"/>
                  </a:schemeClr>
                </a:solidFill>
                <a:latin typeface="GE Inspira" panose="020F0603030400020203" pitchFamily="34" charset="0"/>
              </a:rPr>
              <a:t> has </a:t>
            </a:r>
            <a:r>
              <a:rPr lang="es-ES" sz="1300" dirty="0" err="1">
                <a:solidFill>
                  <a:schemeClr val="tx1">
                    <a:lumMod val="75000"/>
                    <a:lumOff val="25000"/>
                  </a:schemeClr>
                </a:solidFill>
                <a:latin typeface="GE Inspira" panose="020F0603030400020203" pitchFamily="34" charset="0"/>
              </a:rPr>
              <a:t>survived</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not</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only</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five</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centuries</a:t>
            </a:r>
            <a:r>
              <a:rPr lang="es-ES" sz="1300" dirty="0">
                <a:solidFill>
                  <a:schemeClr val="tx1">
                    <a:lumMod val="75000"/>
                    <a:lumOff val="25000"/>
                  </a:schemeClr>
                </a:solidFill>
                <a:latin typeface="GE Inspira" panose="020F0603030400020203" pitchFamily="34" charset="0"/>
              </a:rPr>
              <a:t>.</a:t>
            </a:r>
          </a:p>
        </p:txBody>
      </p:sp>
    </p:spTree>
    <p:extLst>
      <p:ext uri="{BB962C8B-B14F-4D97-AF65-F5344CB8AC3E}">
        <p14:creationId xmlns:p14="http://schemas.microsoft.com/office/powerpoint/2010/main" val="34215106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xfrm>
            <a:off x="871505" y="557972"/>
            <a:ext cx="11041227" cy="432048"/>
          </a:xfrm>
        </p:spPr>
        <p:txBody>
          <a:bodyPr>
            <a:normAutofit fontScale="90000"/>
          </a:bodyPr>
          <a:lstStyle/>
          <a:p>
            <a:r>
              <a:rPr lang="es-ES" dirty="0">
                <a:solidFill>
                  <a:srgbClr val="8BB425"/>
                </a:solidFill>
              </a:rPr>
              <a:t>Acceso a datos con MongoDB</a:t>
            </a:r>
            <a:br>
              <a:rPr lang="es-ES" dirty="0">
                <a:solidFill>
                  <a:srgbClr val="8BB425"/>
                </a:solidFill>
              </a:rPr>
            </a:br>
            <a:br>
              <a:rPr lang="es-ES" dirty="0">
                <a:solidFill>
                  <a:srgbClr val="8BB425"/>
                </a:solidFill>
              </a:rPr>
            </a:br>
            <a:endParaRPr lang="es-ES" dirty="0">
              <a:solidFill>
                <a:srgbClr val="8BB425"/>
              </a:solidFill>
            </a:endParaRPr>
          </a:p>
        </p:txBody>
      </p:sp>
      <p:sp>
        <p:nvSpPr>
          <p:cNvPr id="3" name="2 Marcador de contenido"/>
          <p:cNvSpPr>
            <a:spLocks noGrp="1"/>
          </p:cNvSpPr>
          <p:nvPr>
            <p:ph sz="half" idx="2"/>
          </p:nvPr>
        </p:nvSpPr>
        <p:spPr>
          <a:xfrm>
            <a:off x="871505" y="1208868"/>
            <a:ext cx="10352315" cy="4873204"/>
          </a:xfrm>
        </p:spPr>
        <p:txBody>
          <a:bodyPr numCol="1">
            <a:noAutofit/>
          </a:bodyPr>
          <a:lstStyle/>
          <a:p>
            <a:endParaRPr lang="es-ES" dirty="0"/>
          </a:p>
          <a:p>
            <a:pPr marL="285750" lvl="3" indent="-285750">
              <a:lnSpc>
                <a:spcPct val="150000"/>
              </a:lnSpc>
              <a:spcAft>
                <a:spcPts val="1200"/>
              </a:spcAft>
              <a:buSzPct val="100000"/>
              <a:defRPr/>
            </a:pPr>
            <a:r>
              <a:rPr lang="es-ES" dirty="0"/>
              <a:t>Dependencias necesarias:</a:t>
            </a:r>
          </a:p>
          <a:p>
            <a:pPr marL="0" lvl="3" indent="0">
              <a:lnSpc>
                <a:spcPct val="150000"/>
              </a:lnSpc>
              <a:spcAft>
                <a:spcPts val="1200"/>
              </a:spcAft>
              <a:buSzPct val="100000"/>
              <a:buNone/>
              <a:defRPr/>
            </a:pPr>
            <a:endParaRPr lang="es-ES" dirty="0"/>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50</a:t>
            </a:fld>
            <a:endParaRPr lang="es-ES" dirty="0"/>
          </a:p>
        </p:txBody>
      </p:sp>
      <p:pic>
        <p:nvPicPr>
          <p:cNvPr id="2" name="Imagen 1" descr="Captura de pantalla 2019-06-26 a las 11.25.30.png">
            <a:extLst>
              <a:ext uri="{FF2B5EF4-FFF2-40B4-BE49-F238E27FC236}">
                <a16:creationId xmlns:a16="http://schemas.microsoft.com/office/drawing/2014/main" id="{1F523092-C0D0-5700-7034-81EFF52B8D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2318" y="2406650"/>
            <a:ext cx="6959600" cy="2044700"/>
          </a:xfrm>
          <a:prstGeom prst="rect">
            <a:avLst/>
          </a:prstGeom>
        </p:spPr>
      </p:pic>
    </p:spTree>
    <p:extLst>
      <p:ext uri="{BB962C8B-B14F-4D97-AF65-F5344CB8AC3E}">
        <p14:creationId xmlns:p14="http://schemas.microsoft.com/office/powerpoint/2010/main" val="30742684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xfrm>
            <a:off x="871505" y="557972"/>
            <a:ext cx="11041227" cy="432048"/>
          </a:xfrm>
        </p:spPr>
        <p:txBody>
          <a:bodyPr>
            <a:normAutofit fontScale="90000"/>
          </a:bodyPr>
          <a:lstStyle/>
          <a:p>
            <a:r>
              <a:rPr lang="es-ES" dirty="0">
                <a:solidFill>
                  <a:srgbClr val="8BB425"/>
                </a:solidFill>
              </a:rPr>
              <a:t>Acceso a datos con MongoDB</a:t>
            </a:r>
            <a:br>
              <a:rPr lang="es-ES" dirty="0">
                <a:solidFill>
                  <a:srgbClr val="8BB425"/>
                </a:solidFill>
              </a:rPr>
            </a:br>
            <a:br>
              <a:rPr lang="es-ES" dirty="0">
                <a:solidFill>
                  <a:srgbClr val="8BB425"/>
                </a:solidFill>
              </a:rPr>
            </a:br>
            <a:endParaRPr lang="es-ES" dirty="0">
              <a:solidFill>
                <a:srgbClr val="8BB425"/>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51</a:t>
            </a:fld>
            <a:endParaRPr lang="es-ES" dirty="0"/>
          </a:p>
        </p:txBody>
      </p:sp>
      <p:pic>
        <p:nvPicPr>
          <p:cNvPr id="6" name="Imagen 5" descr="Captura de pantalla 2019-06-26 a las 12.01.43.png">
            <a:extLst>
              <a:ext uri="{FF2B5EF4-FFF2-40B4-BE49-F238E27FC236}">
                <a16:creationId xmlns:a16="http://schemas.microsoft.com/office/drawing/2014/main" id="{F2B6E4C9-52FB-908A-3C5D-25ECC35B34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5563" y="990020"/>
            <a:ext cx="4608512" cy="5046470"/>
          </a:xfrm>
          <a:prstGeom prst="rect">
            <a:avLst/>
          </a:prstGeom>
        </p:spPr>
      </p:pic>
    </p:spTree>
    <p:extLst>
      <p:ext uri="{BB962C8B-B14F-4D97-AF65-F5344CB8AC3E}">
        <p14:creationId xmlns:p14="http://schemas.microsoft.com/office/powerpoint/2010/main" val="18694976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xfrm>
            <a:off x="871505" y="557972"/>
            <a:ext cx="11041227" cy="432048"/>
          </a:xfrm>
        </p:spPr>
        <p:txBody>
          <a:bodyPr>
            <a:normAutofit fontScale="90000"/>
          </a:bodyPr>
          <a:lstStyle/>
          <a:p>
            <a:r>
              <a:rPr lang="es-ES" dirty="0">
                <a:solidFill>
                  <a:srgbClr val="8BB425"/>
                </a:solidFill>
              </a:rPr>
              <a:t>Acceso a datos con MongoDB</a:t>
            </a:r>
            <a:br>
              <a:rPr lang="es-ES" dirty="0">
                <a:solidFill>
                  <a:srgbClr val="8BB425"/>
                </a:solidFill>
              </a:rPr>
            </a:br>
            <a:br>
              <a:rPr lang="es-ES" dirty="0">
                <a:solidFill>
                  <a:srgbClr val="8BB425"/>
                </a:solidFill>
              </a:rPr>
            </a:br>
            <a:endParaRPr lang="es-ES" dirty="0">
              <a:solidFill>
                <a:srgbClr val="8BB425"/>
              </a:solidFill>
            </a:endParaRPr>
          </a:p>
        </p:txBody>
      </p:sp>
      <p:sp>
        <p:nvSpPr>
          <p:cNvPr id="3" name="2 Marcador de contenido"/>
          <p:cNvSpPr>
            <a:spLocks noGrp="1"/>
          </p:cNvSpPr>
          <p:nvPr>
            <p:ph sz="half" idx="2"/>
          </p:nvPr>
        </p:nvSpPr>
        <p:spPr>
          <a:xfrm>
            <a:off x="871505" y="1208868"/>
            <a:ext cx="10352315" cy="4873204"/>
          </a:xfrm>
        </p:spPr>
        <p:txBody>
          <a:bodyPr numCol="1">
            <a:noAutofit/>
          </a:bodyPr>
          <a:lstStyle/>
          <a:p>
            <a:endParaRPr lang="es-ES" dirty="0"/>
          </a:p>
          <a:p>
            <a:pPr marL="531813" lvl="3" indent="-531813">
              <a:lnSpc>
                <a:spcPct val="100000"/>
              </a:lnSpc>
              <a:spcAft>
                <a:spcPts val="1200"/>
              </a:spcAft>
              <a:buSzPct val="100000"/>
              <a:defRPr/>
            </a:pPr>
            <a:r>
              <a:rPr lang="es-ES" dirty="0"/>
              <a:t>Producto </a:t>
            </a:r>
            <a:r>
              <a:rPr lang="es-ES" dirty="0" err="1"/>
              <a:t>repository</a:t>
            </a:r>
            <a:r>
              <a:rPr lang="es-ES" dirty="0"/>
              <a:t>:</a:t>
            </a:r>
          </a:p>
          <a:p>
            <a:pPr marL="531813" lvl="3" indent="-531813">
              <a:lnSpc>
                <a:spcPct val="100000"/>
              </a:lnSpc>
              <a:spcAft>
                <a:spcPts val="1200"/>
              </a:spcAft>
              <a:buSzPct val="100000"/>
              <a:defRPr/>
            </a:pPr>
            <a:endParaRPr lang="es-ES" dirty="0"/>
          </a:p>
          <a:p>
            <a:pPr marL="0" lvl="3" indent="0">
              <a:lnSpc>
                <a:spcPct val="150000"/>
              </a:lnSpc>
              <a:spcAft>
                <a:spcPts val="1200"/>
              </a:spcAft>
              <a:buSzPct val="100000"/>
              <a:buNone/>
              <a:defRPr/>
            </a:pPr>
            <a:endParaRPr lang="es-ES" dirty="0"/>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52</a:t>
            </a:fld>
            <a:endParaRPr lang="es-ES" dirty="0"/>
          </a:p>
        </p:txBody>
      </p:sp>
      <p:pic>
        <p:nvPicPr>
          <p:cNvPr id="2" name="Imagen 1" descr="Captura de pantalla 2019-06-26 a las 11.38.16.png">
            <a:extLst>
              <a:ext uri="{FF2B5EF4-FFF2-40B4-BE49-F238E27FC236}">
                <a16:creationId xmlns:a16="http://schemas.microsoft.com/office/drawing/2014/main" id="{F4B14DAD-2C9E-7270-6494-96D14FCCEC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4138" y="2338522"/>
            <a:ext cx="8902700" cy="1778000"/>
          </a:xfrm>
          <a:prstGeom prst="rect">
            <a:avLst/>
          </a:prstGeom>
        </p:spPr>
      </p:pic>
    </p:spTree>
    <p:extLst>
      <p:ext uri="{BB962C8B-B14F-4D97-AF65-F5344CB8AC3E}">
        <p14:creationId xmlns:p14="http://schemas.microsoft.com/office/powerpoint/2010/main" val="2813574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xfrm>
            <a:off x="871505" y="557972"/>
            <a:ext cx="11041227" cy="432048"/>
          </a:xfrm>
        </p:spPr>
        <p:txBody>
          <a:bodyPr>
            <a:normAutofit fontScale="90000"/>
          </a:bodyPr>
          <a:lstStyle/>
          <a:p>
            <a:r>
              <a:rPr lang="es-ES" dirty="0">
                <a:solidFill>
                  <a:srgbClr val="8BB425"/>
                </a:solidFill>
              </a:rPr>
              <a:t>Acceso a datos con MongoDB</a:t>
            </a:r>
            <a:br>
              <a:rPr lang="es-ES" dirty="0">
                <a:solidFill>
                  <a:srgbClr val="8BB425"/>
                </a:solidFill>
              </a:rPr>
            </a:br>
            <a:br>
              <a:rPr lang="es-ES" dirty="0">
                <a:solidFill>
                  <a:srgbClr val="8BB425"/>
                </a:solidFill>
              </a:rPr>
            </a:br>
            <a:endParaRPr lang="es-ES" dirty="0">
              <a:solidFill>
                <a:srgbClr val="8BB425"/>
              </a:solidFill>
            </a:endParaRPr>
          </a:p>
        </p:txBody>
      </p:sp>
      <p:sp>
        <p:nvSpPr>
          <p:cNvPr id="3" name="2 Marcador de contenido"/>
          <p:cNvSpPr>
            <a:spLocks noGrp="1"/>
          </p:cNvSpPr>
          <p:nvPr>
            <p:ph sz="half" idx="2"/>
          </p:nvPr>
        </p:nvSpPr>
        <p:spPr>
          <a:xfrm>
            <a:off x="871505" y="1208868"/>
            <a:ext cx="10352315" cy="4873204"/>
          </a:xfrm>
        </p:spPr>
        <p:txBody>
          <a:bodyPr numCol="1">
            <a:noAutofit/>
          </a:bodyPr>
          <a:lstStyle/>
          <a:p>
            <a:endParaRPr lang="es-ES" dirty="0"/>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53</a:t>
            </a:fld>
            <a:endParaRPr lang="es-ES" dirty="0"/>
          </a:p>
        </p:txBody>
      </p:sp>
      <p:pic>
        <p:nvPicPr>
          <p:cNvPr id="2" name="Imagen 1" descr="Captura de pantalla 2019-06-26 a las 12.02.57.png">
            <a:extLst>
              <a:ext uri="{FF2B5EF4-FFF2-40B4-BE49-F238E27FC236}">
                <a16:creationId xmlns:a16="http://schemas.microsoft.com/office/drawing/2014/main" id="{3CC8D26E-7605-454F-3263-58F334A945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0118" y="1649061"/>
            <a:ext cx="9144000" cy="3559878"/>
          </a:xfrm>
          <a:prstGeom prst="rect">
            <a:avLst/>
          </a:prstGeom>
        </p:spPr>
      </p:pic>
    </p:spTree>
    <p:extLst>
      <p:ext uri="{BB962C8B-B14F-4D97-AF65-F5344CB8AC3E}">
        <p14:creationId xmlns:p14="http://schemas.microsoft.com/office/powerpoint/2010/main" val="38665982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xfrm>
            <a:off x="871505" y="557972"/>
            <a:ext cx="11041227" cy="432048"/>
          </a:xfrm>
        </p:spPr>
        <p:txBody>
          <a:bodyPr>
            <a:normAutofit fontScale="90000"/>
          </a:bodyPr>
          <a:lstStyle/>
          <a:p>
            <a:r>
              <a:rPr lang="es-ES" dirty="0">
                <a:solidFill>
                  <a:srgbClr val="8BB425"/>
                </a:solidFill>
              </a:rPr>
              <a:t>Acceso a datos con MongoDB</a:t>
            </a:r>
            <a:br>
              <a:rPr lang="es-ES" dirty="0">
                <a:solidFill>
                  <a:srgbClr val="8BB425"/>
                </a:solidFill>
              </a:rPr>
            </a:br>
            <a:br>
              <a:rPr lang="es-ES" dirty="0">
                <a:solidFill>
                  <a:srgbClr val="8BB425"/>
                </a:solidFill>
              </a:rPr>
            </a:br>
            <a:endParaRPr lang="es-ES" dirty="0">
              <a:solidFill>
                <a:srgbClr val="8BB425"/>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54</a:t>
            </a:fld>
            <a:endParaRPr lang="es-ES" dirty="0"/>
          </a:p>
        </p:txBody>
      </p:sp>
      <p:pic>
        <p:nvPicPr>
          <p:cNvPr id="6" name="Marcador de contenido 3" descr="Captura de pantalla 2019-06-26 a las 12.25.29.png">
            <a:extLst>
              <a:ext uri="{FF2B5EF4-FFF2-40B4-BE49-F238E27FC236}">
                <a16:creationId xmlns:a16="http://schemas.microsoft.com/office/drawing/2014/main" id="{25BF5677-D704-98EC-0445-F8D4FD3AD078}"/>
              </a:ext>
            </a:extLst>
          </p:cNvPr>
          <p:cNvPicPr>
            <a:picLocks noChangeAspect="1"/>
          </p:cNvPicPr>
          <p:nvPr/>
        </p:nvPicPr>
        <p:blipFill>
          <a:blip r:embed="rId3">
            <a:extLst>
              <a:ext uri="{28A0092B-C50C-407E-A947-70E740481C1C}">
                <a14:useLocalDpi xmlns:a14="http://schemas.microsoft.com/office/drawing/2010/main" val="0"/>
              </a:ext>
            </a:extLst>
          </a:blip>
          <a:srcRect t="-108464" b="-108464"/>
          <a:stretch>
            <a:fillRect/>
          </a:stretch>
        </p:blipFill>
        <p:spPr>
          <a:xfrm>
            <a:off x="2114873" y="1460607"/>
            <a:ext cx="8229600" cy="4525963"/>
          </a:xfrm>
          <a:prstGeom prst="rect">
            <a:avLst/>
          </a:prstGeom>
        </p:spPr>
      </p:pic>
    </p:spTree>
    <p:extLst>
      <p:ext uri="{BB962C8B-B14F-4D97-AF65-F5344CB8AC3E}">
        <p14:creationId xmlns:p14="http://schemas.microsoft.com/office/powerpoint/2010/main" val="23740808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xfrm>
            <a:off x="871505" y="557972"/>
            <a:ext cx="11041227" cy="432048"/>
          </a:xfrm>
        </p:spPr>
        <p:txBody>
          <a:bodyPr>
            <a:normAutofit fontScale="90000"/>
          </a:bodyPr>
          <a:lstStyle/>
          <a:p>
            <a:r>
              <a:rPr lang="es-ES" dirty="0">
                <a:solidFill>
                  <a:srgbClr val="8BB425"/>
                </a:solidFill>
              </a:rPr>
              <a:t>Acceso a datos con MongoDB</a:t>
            </a:r>
            <a:br>
              <a:rPr lang="es-ES" dirty="0">
                <a:solidFill>
                  <a:srgbClr val="8BB425"/>
                </a:solidFill>
              </a:rPr>
            </a:br>
            <a:br>
              <a:rPr lang="es-ES" dirty="0">
                <a:solidFill>
                  <a:srgbClr val="8BB425"/>
                </a:solidFill>
              </a:rPr>
            </a:br>
            <a:endParaRPr lang="es-ES" dirty="0">
              <a:solidFill>
                <a:srgbClr val="8BB425"/>
              </a:solidFill>
            </a:endParaRPr>
          </a:p>
        </p:txBody>
      </p:sp>
      <p:sp>
        <p:nvSpPr>
          <p:cNvPr id="3" name="2 Marcador de contenido"/>
          <p:cNvSpPr>
            <a:spLocks noGrp="1"/>
          </p:cNvSpPr>
          <p:nvPr>
            <p:ph sz="half" idx="2"/>
          </p:nvPr>
        </p:nvSpPr>
        <p:spPr>
          <a:xfrm>
            <a:off x="871505" y="1208868"/>
            <a:ext cx="10352315" cy="4873204"/>
          </a:xfrm>
        </p:spPr>
        <p:txBody>
          <a:bodyPr numCol="1">
            <a:noAutofit/>
          </a:bodyPr>
          <a:lstStyle/>
          <a:p>
            <a:endParaRPr lang="es-ES" dirty="0"/>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55</a:t>
            </a:fld>
            <a:endParaRPr lang="es-ES" dirty="0"/>
          </a:p>
        </p:txBody>
      </p:sp>
      <p:pic>
        <p:nvPicPr>
          <p:cNvPr id="2" name="Marcador de contenido 3" descr="Captura de pantalla 2019-06-26 a las 12.26.32.png">
            <a:extLst>
              <a:ext uri="{FF2B5EF4-FFF2-40B4-BE49-F238E27FC236}">
                <a16:creationId xmlns:a16="http://schemas.microsoft.com/office/drawing/2014/main" id="{2747C09E-41C0-F750-4E82-A0ECC9BC7D42}"/>
              </a:ext>
            </a:extLst>
          </p:cNvPr>
          <p:cNvPicPr>
            <a:picLocks noChangeAspect="1"/>
          </p:cNvPicPr>
          <p:nvPr/>
        </p:nvPicPr>
        <p:blipFill>
          <a:blip r:embed="rId4">
            <a:extLst>
              <a:ext uri="{28A0092B-C50C-407E-A947-70E740481C1C}">
                <a14:useLocalDpi xmlns:a14="http://schemas.microsoft.com/office/drawing/2010/main" val="0"/>
              </a:ext>
            </a:extLst>
          </a:blip>
          <a:srcRect l="-52711" r="-52711"/>
          <a:stretch>
            <a:fillRect/>
          </a:stretch>
        </p:blipFill>
        <p:spPr>
          <a:xfrm>
            <a:off x="1134902" y="1052736"/>
            <a:ext cx="10118963" cy="5565040"/>
          </a:xfrm>
          <a:prstGeom prst="rect">
            <a:avLst/>
          </a:prstGeom>
        </p:spPr>
      </p:pic>
    </p:spTree>
    <p:extLst>
      <p:ext uri="{BB962C8B-B14F-4D97-AF65-F5344CB8AC3E}">
        <p14:creationId xmlns:p14="http://schemas.microsoft.com/office/powerpoint/2010/main" val="15361644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p:txBody>
          <a:bodyPr>
            <a:normAutofit fontScale="90000"/>
          </a:bodyPr>
          <a:lstStyle/>
          <a:p>
            <a:br>
              <a:rPr lang="es-ES" b="1" dirty="0">
                <a:solidFill>
                  <a:srgbClr val="8BB425"/>
                </a:solidFill>
              </a:rPr>
            </a:b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sz="half" idx="2"/>
          </p:nvPr>
        </p:nvSpPr>
        <p:spPr>
          <a:xfrm>
            <a:off x="871505" y="1439078"/>
            <a:ext cx="10352315" cy="4642994"/>
          </a:xfrm>
        </p:spPr>
        <p:txBody>
          <a:bodyPr numCol="1">
            <a:noAutofit/>
          </a:bodyPr>
          <a:lstStyle/>
          <a:p>
            <a:pPr marL="0" lvl="3" indent="0">
              <a:lnSpc>
                <a:spcPct val="150000"/>
              </a:lnSpc>
              <a:spcAft>
                <a:spcPts val="1200"/>
              </a:spcAft>
              <a:buSzPct val="100000"/>
              <a:buNone/>
              <a:defRPr/>
            </a:pPr>
            <a:endParaRPr lang="es-ES" sz="1800" b="1" dirty="0">
              <a:solidFill>
                <a:srgbClr val="8BB425"/>
              </a:solidFill>
              <a:latin typeface="Arial" pitchFamily="34" charset="0"/>
              <a:ea typeface="+mj-ea"/>
              <a:cs typeface="Arial" pitchFamily="34" charset="0"/>
            </a:endParaRPr>
          </a:p>
          <a:p>
            <a:pPr marL="0" lvl="3" indent="0">
              <a:lnSpc>
                <a:spcPct val="150000"/>
              </a:lnSpc>
              <a:spcAft>
                <a:spcPts val="1200"/>
              </a:spcAft>
              <a:buSzPct val="100000"/>
              <a:buNone/>
              <a:defRPr/>
            </a:pPr>
            <a:endParaRPr lang="es-ES" sz="1800" b="1" dirty="0">
              <a:solidFill>
                <a:srgbClr val="8BB425"/>
              </a:solidFill>
              <a:latin typeface="Arial" pitchFamily="34" charset="0"/>
              <a:ea typeface="+mj-ea"/>
              <a:cs typeface="Arial" pitchFamily="34" charset="0"/>
            </a:endParaRPr>
          </a:p>
          <a:p>
            <a:pPr marL="0" lvl="3" indent="0" algn="ctr">
              <a:lnSpc>
                <a:spcPct val="150000"/>
              </a:lnSpc>
              <a:spcAft>
                <a:spcPts val="1200"/>
              </a:spcAft>
              <a:buSzPct val="100000"/>
              <a:buNone/>
              <a:defRPr/>
            </a:pPr>
            <a:r>
              <a:rPr lang="es-ES" sz="2400" b="1" dirty="0">
                <a:solidFill>
                  <a:srgbClr val="A2BD3D"/>
                </a:solidFill>
                <a:latin typeface="Montserrat" panose="00000500000000000000" pitchFamily="50" charset="0"/>
              </a:rPr>
              <a:t>Consultas entre servicios </a:t>
            </a:r>
          </a:p>
          <a:p>
            <a:pPr marL="0" lvl="3" indent="0" algn="ctr">
              <a:lnSpc>
                <a:spcPct val="150000"/>
              </a:lnSpc>
              <a:spcAft>
                <a:spcPts val="1200"/>
              </a:spcAft>
              <a:buSzPct val="100000"/>
              <a:buNone/>
              <a:defRPr/>
            </a:pPr>
            <a:r>
              <a:rPr lang="es-ES" sz="1600" dirty="0"/>
              <a:t>Tema 7</a:t>
            </a:r>
          </a:p>
          <a:p>
            <a:pPr marL="0" lvl="3" indent="0" algn="ctr">
              <a:lnSpc>
                <a:spcPct val="150000"/>
              </a:lnSpc>
              <a:spcAft>
                <a:spcPts val="1200"/>
              </a:spcAft>
              <a:buSzPct val="100000"/>
              <a:buNone/>
              <a:defRPr/>
            </a:pPr>
            <a:endParaRPr lang="es-ES" sz="1800" b="1" dirty="0">
              <a:solidFill>
                <a:srgbClr val="8BB425"/>
              </a:solidFill>
              <a:latin typeface="Arial" pitchFamily="34" charset="0"/>
              <a:ea typeface="+mj-ea"/>
              <a:cs typeface="Arial" pitchFamily="34" charset="0"/>
            </a:endParaRPr>
          </a:p>
          <a:p>
            <a:pPr marL="531813" lvl="3" indent="-531813">
              <a:lnSpc>
                <a:spcPct val="150000"/>
              </a:lnSpc>
              <a:spcAft>
                <a:spcPts val="1200"/>
              </a:spcAft>
              <a:buSzPct val="100000"/>
              <a:defRPr/>
            </a:pPr>
            <a:endParaRPr lang="es-ES" dirty="0"/>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56</a:t>
            </a:fld>
            <a:endParaRPr lang="es-ES" dirty="0"/>
          </a:p>
        </p:txBody>
      </p:sp>
    </p:spTree>
    <p:extLst>
      <p:ext uri="{BB962C8B-B14F-4D97-AF65-F5344CB8AC3E}">
        <p14:creationId xmlns:p14="http://schemas.microsoft.com/office/powerpoint/2010/main" val="31737043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xfrm>
            <a:off x="871505" y="557972"/>
            <a:ext cx="11041227" cy="432048"/>
          </a:xfrm>
        </p:spPr>
        <p:txBody>
          <a:bodyPr>
            <a:normAutofit fontScale="90000"/>
          </a:bodyPr>
          <a:lstStyle/>
          <a:p>
            <a:r>
              <a:rPr lang="es-ES" dirty="0">
                <a:solidFill>
                  <a:srgbClr val="8BB425"/>
                </a:solidFill>
              </a:rPr>
              <a:t>Consulta entre servicios</a:t>
            </a:r>
            <a:br>
              <a:rPr lang="es-ES" dirty="0">
                <a:solidFill>
                  <a:srgbClr val="8BB425"/>
                </a:solidFill>
              </a:rPr>
            </a:br>
            <a:br>
              <a:rPr lang="es-ES" dirty="0">
                <a:solidFill>
                  <a:srgbClr val="8BB425"/>
                </a:solidFill>
              </a:rPr>
            </a:br>
            <a:endParaRPr lang="es-ES" dirty="0">
              <a:solidFill>
                <a:srgbClr val="8BB425"/>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57</a:t>
            </a:fld>
            <a:endParaRPr lang="es-ES" dirty="0"/>
          </a:p>
        </p:txBody>
      </p:sp>
      <p:pic>
        <p:nvPicPr>
          <p:cNvPr id="6" name="Imagen 5">
            <a:extLst>
              <a:ext uri="{FF2B5EF4-FFF2-40B4-BE49-F238E27FC236}">
                <a16:creationId xmlns:a16="http://schemas.microsoft.com/office/drawing/2014/main" id="{667E304A-E463-31F6-657C-B479D20019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3234" y="1615208"/>
            <a:ext cx="6840760" cy="2968630"/>
          </a:xfrm>
          <a:prstGeom prst="rect">
            <a:avLst/>
          </a:prstGeom>
        </p:spPr>
      </p:pic>
    </p:spTree>
    <p:extLst>
      <p:ext uri="{BB962C8B-B14F-4D97-AF65-F5344CB8AC3E}">
        <p14:creationId xmlns:p14="http://schemas.microsoft.com/office/powerpoint/2010/main" val="19147110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xfrm>
            <a:off x="871505" y="557972"/>
            <a:ext cx="11041227" cy="432048"/>
          </a:xfrm>
        </p:spPr>
        <p:txBody>
          <a:bodyPr>
            <a:normAutofit fontScale="90000"/>
          </a:bodyPr>
          <a:lstStyle/>
          <a:p>
            <a:r>
              <a:rPr lang="es-ES" dirty="0">
                <a:solidFill>
                  <a:srgbClr val="8BB425"/>
                </a:solidFill>
              </a:rPr>
              <a:t>Consulta entre servicios</a:t>
            </a:r>
            <a:br>
              <a:rPr lang="es-ES" dirty="0">
                <a:solidFill>
                  <a:srgbClr val="8BB425"/>
                </a:solidFill>
              </a:rPr>
            </a:br>
            <a:br>
              <a:rPr lang="es-ES" dirty="0">
                <a:solidFill>
                  <a:srgbClr val="8BB425"/>
                </a:solidFill>
              </a:rPr>
            </a:br>
            <a:endParaRPr lang="es-ES" dirty="0">
              <a:solidFill>
                <a:srgbClr val="8BB425"/>
              </a:solidFill>
            </a:endParaRPr>
          </a:p>
        </p:txBody>
      </p:sp>
      <p:sp>
        <p:nvSpPr>
          <p:cNvPr id="3" name="2 Marcador de contenido"/>
          <p:cNvSpPr>
            <a:spLocks noGrp="1"/>
          </p:cNvSpPr>
          <p:nvPr>
            <p:ph sz="half" idx="2"/>
          </p:nvPr>
        </p:nvSpPr>
        <p:spPr>
          <a:xfrm>
            <a:off x="871505" y="1439078"/>
            <a:ext cx="10352315" cy="4642994"/>
          </a:xfrm>
        </p:spPr>
        <p:txBody>
          <a:bodyPr numCol="1">
            <a:noAutofit/>
          </a:bodyPr>
          <a:lstStyle/>
          <a:p>
            <a:pPr marL="531813" lvl="3" indent="-531813">
              <a:lnSpc>
                <a:spcPct val="100000"/>
              </a:lnSpc>
              <a:spcAft>
                <a:spcPts val="1200"/>
              </a:spcAft>
              <a:buSzPct val="100000"/>
              <a:defRPr/>
            </a:pPr>
            <a:r>
              <a:rPr lang="es-ES" dirty="0"/>
              <a:t>Los microservicios se crean de forma independiente y se comunican entre sí. Además, si se produce un error individual, este no provoca una interrupción de toda la aplicación.</a:t>
            </a:r>
          </a:p>
          <a:p>
            <a:pPr marL="531813" lvl="3" indent="-531813">
              <a:lnSpc>
                <a:spcPct val="100000"/>
              </a:lnSpc>
              <a:spcAft>
                <a:spcPts val="1200"/>
              </a:spcAft>
              <a:buSzPct val="100000"/>
              <a:defRPr/>
            </a:pPr>
            <a:endParaRPr lang="es-ES" dirty="0"/>
          </a:p>
          <a:p>
            <a:pPr marL="531813" lvl="3" indent="-531813">
              <a:lnSpc>
                <a:spcPct val="100000"/>
              </a:lnSpc>
              <a:spcAft>
                <a:spcPts val="1200"/>
              </a:spcAft>
              <a:buSzPct val="100000"/>
              <a:defRPr/>
            </a:pPr>
            <a:r>
              <a:rPr lang="es-ES" dirty="0"/>
              <a:t>La comunicación se lleva a cabo a través de peticiones </a:t>
            </a:r>
            <a:r>
              <a:rPr lang="es-ES" dirty="0" err="1"/>
              <a:t>Rest</a:t>
            </a:r>
            <a:r>
              <a:rPr lang="es-ES" dirty="0"/>
              <a:t>.</a:t>
            </a:r>
          </a:p>
          <a:p>
            <a:pPr marL="531813" lvl="3" indent="-531813">
              <a:lnSpc>
                <a:spcPct val="100000"/>
              </a:lnSpc>
              <a:spcAft>
                <a:spcPts val="1200"/>
              </a:spcAft>
              <a:buSzPct val="100000"/>
              <a:defRPr/>
            </a:pPr>
            <a:endParaRPr lang="es-ES" dirty="0"/>
          </a:p>
          <a:p>
            <a:pPr marL="531813" lvl="3" indent="-531813">
              <a:lnSpc>
                <a:spcPct val="100000"/>
              </a:lnSpc>
              <a:spcAft>
                <a:spcPts val="1200"/>
              </a:spcAft>
              <a:buSzPct val="100000"/>
              <a:defRPr/>
            </a:pPr>
            <a:r>
              <a:rPr lang="es-ES" dirty="0"/>
              <a:t>Dos formas de implementar el cliente de la petición:</a:t>
            </a:r>
          </a:p>
          <a:p>
            <a:pPr marL="989013" lvl="4" indent="-531813">
              <a:lnSpc>
                <a:spcPct val="100000"/>
              </a:lnSpc>
              <a:spcAft>
                <a:spcPts val="1200"/>
              </a:spcAft>
              <a:buSzPct val="100000"/>
              <a:defRPr/>
            </a:pPr>
            <a:r>
              <a:rPr lang="es-ES" dirty="0" err="1"/>
              <a:t>RestTemplate</a:t>
            </a:r>
            <a:endParaRPr lang="es-ES" dirty="0"/>
          </a:p>
          <a:p>
            <a:pPr marL="989013" lvl="4" indent="-531813">
              <a:lnSpc>
                <a:spcPct val="100000"/>
              </a:lnSpc>
              <a:spcAft>
                <a:spcPts val="1200"/>
              </a:spcAft>
              <a:buSzPct val="100000"/>
              <a:defRPr/>
            </a:pPr>
            <a:r>
              <a:rPr lang="es-ES" dirty="0" err="1"/>
              <a:t>Feign</a:t>
            </a:r>
            <a:endParaRPr lang="es-ES" dirty="0"/>
          </a:p>
          <a:p>
            <a:pPr marL="531813" lvl="3" indent="-531813">
              <a:lnSpc>
                <a:spcPct val="100000"/>
              </a:lnSpc>
              <a:spcAft>
                <a:spcPts val="1200"/>
              </a:spcAft>
              <a:buSzPct val="100000"/>
              <a:defRPr/>
            </a:pPr>
            <a:endParaRPr lang="es-ES" dirty="0"/>
          </a:p>
          <a:p>
            <a:endParaRPr lang="es-ES" sz="1600" dirty="0"/>
          </a:p>
          <a:p>
            <a:pPr marL="531813" lvl="3" indent="-531813">
              <a:lnSpc>
                <a:spcPct val="150000"/>
              </a:lnSpc>
              <a:spcAft>
                <a:spcPts val="1200"/>
              </a:spcAft>
              <a:buSzPct val="100000"/>
              <a:defRPr/>
            </a:pPr>
            <a:endParaRPr lang="es-ES" dirty="0"/>
          </a:p>
          <a:p>
            <a:pPr marL="531813" lvl="3" indent="-531813">
              <a:lnSpc>
                <a:spcPct val="150000"/>
              </a:lnSpc>
              <a:spcAft>
                <a:spcPts val="1200"/>
              </a:spcAft>
              <a:buSzPct val="100000"/>
              <a:defRPr/>
            </a:pPr>
            <a:endParaRPr lang="es-ES" dirty="0"/>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58</a:t>
            </a:fld>
            <a:endParaRPr lang="es-ES" dirty="0"/>
          </a:p>
        </p:txBody>
      </p:sp>
    </p:spTree>
    <p:extLst>
      <p:ext uri="{BB962C8B-B14F-4D97-AF65-F5344CB8AC3E}">
        <p14:creationId xmlns:p14="http://schemas.microsoft.com/office/powerpoint/2010/main" val="9899098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p:txBody>
          <a:bodyPr>
            <a:normAutofit fontScale="90000"/>
          </a:bodyPr>
          <a:lstStyle/>
          <a:p>
            <a:br>
              <a:rPr lang="es-ES" b="1" dirty="0">
                <a:solidFill>
                  <a:srgbClr val="8BB425"/>
                </a:solidFill>
              </a:rPr>
            </a:b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sz="half" idx="2"/>
          </p:nvPr>
        </p:nvSpPr>
        <p:spPr>
          <a:xfrm>
            <a:off x="871505" y="1439078"/>
            <a:ext cx="10352315" cy="4642994"/>
          </a:xfrm>
        </p:spPr>
        <p:txBody>
          <a:bodyPr numCol="1">
            <a:noAutofit/>
          </a:bodyPr>
          <a:lstStyle/>
          <a:p>
            <a:pPr marL="0" lvl="3" indent="0">
              <a:lnSpc>
                <a:spcPct val="150000"/>
              </a:lnSpc>
              <a:spcAft>
                <a:spcPts val="1200"/>
              </a:spcAft>
              <a:buSzPct val="100000"/>
              <a:buNone/>
              <a:defRPr/>
            </a:pPr>
            <a:endParaRPr lang="es-ES" sz="1800" b="1" dirty="0">
              <a:solidFill>
                <a:srgbClr val="8BB425"/>
              </a:solidFill>
              <a:latin typeface="Arial" pitchFamily="34" charset="0"/>
              <a:ea typeface="+mj-ea"/>
              <a:cs typeface="Arial" pitchFamily="34" charset="0"/>
            </a:endParaRPr>
          </a:p>
          <a:p>
            <a:pPr marL="0" lvl="3" indent="0">
              <a:lnSpc>
                <a:spcPct val="150000"/>
              </a:lnSpc>
              <a:spcAft>
                <a:spcPts val="1200"/>
              </a:spcAft>
              <a:buSzPct val="100000"/>
              <a:buNone/>
              <a:defRPr/>
            </a:pPr>
            <a:endParaRPr lang="es-ES" sz="1800" b="1" dirty="0">
              <a:solidFill>
                <a:srgbClr val="8BB425"/>
              </a:solidFill>
              <a:latin typeface="Arial" pitchFamily="34" charset="0"/>
              <a:ea typeface="+mj-ea"/>
              <a:cs typeface="Arial" pitchFamily="34" charset="0"/>
            </a:endParaRPr>
          </a:p>
          <a:p>
            <a:pPr marL="0" lvl="3" indent="0" algn="ctr">
              <a:lnSpc>
                <a:spcPct val="150000"/>
              </a:lnSpc>
              <a:spcAft>
                <a:spcPts val="1200"/>
              </a:spcAft>
              <a:buSzPct val="100000"/>
              <a:buNone/>
              <a:defRPr/>
            </a:pPr>
            <a:r>
              <a:rPr lang="es-ES" sz="2400" b="1" dirty="0">
                <a:solidFill>
                  <a:srgbClr val="A2BD3D"/>
                </a:solidFill>
                <a:latin typeface="Montserrat" panose="00000500000000000000" pitchFamily="50" charset="0"/>
              </a:rPr>
              <a:t>Balanceo de carga con </a:t>
            </a:r>
            <a:r>
              <a:rPr lang="es-ES" sz="2400" b="1" dirty="0" err="1">
                <a:solidFill>
                  <a:srgbClr val="A2BD3D"/>
                </a:solidFill>
                <a:latin typeface="Montserrat" panose="00000500000000000000" pitchFamily="50" charset="0"/>
              </a:rPr>
              <a:t>Ribbon</a:t>
            </a:r>
            <a:endParaRPr lang="es-ES" sz="2400" b="1" dirty="0">
              <a:solidFill>
                <a:srgbClr val="A2BD3D"/>
              </a:solidFill>
              <a:latin typeface="Montserrat" panose="00000500000000000000" pitchFamily="50" charset="0"/>
            </a:endParaRPr>
          </a:p>
          <a:p>
            <a:pPr marL="0" lvl="3" indent="0" algn="ctr">
              <a:lnSpc>
                <a:spcPct val="150000"/>
              </a:lnSpc>
              <a:spcAft>
                <a:spcPts val="1200"/>
              </a:spcAft>
              <a:buSzPct val="100000"/>
              <a:buNone/>
              <a:defRPr/>
            </a:pPr>
            <a:r>
              <a:rPr lang="es-ES" sz="1600" dirty="0"/>
              <a:t>Tema 8</a:t>
            </a:r>
          </a:p>
          <a:p>
            <a:pPr marL="0" lvl="3" indent="0" algn="ctr">
              <a:lnSpc>
                <a:spcPct val="150000"/>
              </a:lnSpc>
              <a:spcAft>
                <a:spcPts val="1200"/>
              </a:spcAft>
              <a:buSzPct val="100000"/>
              <a:buNone/>
              <a:defRPr/>
            </a:pPr>
            <a:endParaRPr lang="es-ES" sz="1800" b="1" dirty="0">
              <a:solidFill>
                <a:srgbClr val="8BB425"/>
              </a:solidFill>
              <a:latin typeface="Arial" pitchFamily="34" charset="0"/>
              <a:ea typeface="+mj-ea"/>
              <a:cs typeface="Arial" pitchFamily="34" charset="0"/>
            </a:endParaRPr>
          </a:p>
          <a:p>
            <a:pPr marL="531813" lvl="3" indent="-531813">
              <a:lnSpc>
                <a:spcPct val="150000"/>
              </a:lnSpc>
              <a:spcAft>
                <a:spcPts val="1200"/>
              </a:spcAft>
              <a:buSzPct val="100000"/>
              <a:defRPr/>
            </a:pPr>
            <a:endParaRPr lang="es-ES" dirty="0"/>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59</a:t>
            </a:fld>
            <a:endParaRPr lang="es-ES" dirty="0"/>
          </a:p>
        </p:txBody>
      </p:sp>
    </p:spTree>
    <p:extLst>
      <p:ext uri="{BB962C8B-B14F-4D97-AF65-F5344CB8AC3E}">
        <p14:creationId xmlns:p14="http://schemas.microsoft.com/office/powerpoint/2010/main" val="2886337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9DB5082-B187-FB8E-ED22-97748298E6D9}"/>
              </a:ext>
            </a:extLst>
          </p:cNvPr>
          <p:cNvPicPr>
            <a:picLocks noChangeAspect="1"/>
          </p:cNvPicPr>
          <p:nvPr/>
        </p:nvPicPr>
        <p:blipFill>
          <a:blip r:embed="rId2"/>
          <a:stretch>
            <a:fillRect/>
          </a:stretch>
        </p:blipFill>
        <p:spPr>
          <a:xfrm>
            <a:off x="0" y="0"/>
            <a:ext cx="12192000" cy="6950813"/>
          </a:xfrm>
          <a:prstGeom prst="rect">
            <a:avLst/>
          </a:prstGeom>
        </p:spPr>
      </p:pic>
      <p:pic>
        <p:nvPicPr>
          <p:cNvPr id="9" name="Imagen 8">
            <a:extLst>
              <a:ext uri="{FF2B5EF4-FFF2-40B4-BE49-F238E27FC236}">
                <a16:creationId xmlns:a16="http://schemas.microsoft.com/office/drawing/2014/main" id="{21FEB701-779B-8168-061E-D9AB03E99FB2}"/>
              </a:ext>
            </a:extLst>
          </p:cNvPr>
          <p:cNvPicPr>
            <a:picLocks noChangeAspect="1"/>
          </p:cNvPicPr>
          <p:nvPr/>
        </p:nvPicPr>
        <p:blipFill>
          <a:blip r:embed="rId3"/>
          <a:stretch>
            <a:fillRect/>
          </a:stretch>
        </p:blipFill>
        <p:spPr>
          <a:xfrm>
            <a:off x="296843" y="204431"/>
            <a:ext cx="2047316" cy="1241659"/>
          </a:xfrm>
          <a:prstGeom prst="rect">
            <a:avLst/>
          </a:prstGeom>
        </p:spPr>
      </p:pic>
      <p:sp>
        <p:nvSpPr>
          <p:cNvPr id="10" name="CuadroTexto 9">
            <a:extLst>
              <a:ext uri="{FF2B5EF4-FFF2-40B4-BE49-F238E27FC236}">
                <a16:creationId xmlns:a16="http://schemas.microsoft.com/office/drawing/2014/main" id="{E56AA696-93F8-0455-8455-155320838DF3}"/>
              </a:ext>
            </a:extLst>
          </p:cNvPr>
          <p:cNvSpPr txBox="1"/>
          <p:nvPr/>
        </p:nvSpPr>
        <p:spPr>
          <a:xfrm>
            <a:off x="4454643" y="2563108"/>
            <a:ext cx="6204317" cy="784830"/>
          </a:xfrm>
          <a:prstGeom prst="rect">
            <a:avLst/>
          </a:prstGeom>
          <a:noFill/>
        </p:spPr>
        <p:txBody>
          <a:bodyPr wrap="square" rtlCol="0">
            <a:spAutoFit/>
          </a:bodyPr>
          <a:lstStyle/>
          <a:p>
            <a:pPr algn="r"/>
            <a:r>
              <a:rPr lang="es-ES" sz="4500" b="1" dirty="0">
                <a:solidFill>
                  <a:schemeClr val="tx1">
                    <a:lumMod val="85000"/>
                    <a:lumOff val="15000"/>
                  </a:schemeClr>
                </a:solidFill>
                <a:latin typeface="GE Inspira" panose="020F0603030400020203" pitchFamily="34" charset="0"/>
              </a:rPr>
              <a:t>PORTADILLA 1</a:t>
            </a:r>
          </a:p>
        </p:txBody>
      </p:sp>
      <p:sp>
        <p:nvSpPr>
          <p:cNvPr id="11" name="CuadroTexto 10">
            <a:extLst>
              <a:ext uri="{FF2B5EF4-FFF2-40B4-BE49-F238E27FC236}">
                <a16:creationId xmlns:a16="http://schemas.microsoft.com/office/drawing/2014/main" id="{3943FC6A-ABA6-2635-140A-78A37594ACAE}"/>
              </a:ext>
            </a:extLst>
          </p:cNvPr>
          <p:cNvSpPr txBox="1"/>
          <p:nvPr/>
        </p:nvSpPr>
        <p:spPr>
          <a:xfrm>
            <a:off x="7016816" y="3347938"/>
            <a:ext cx="3378907" cy="1292662"/>
          </a:xfrm>
          <a:prstGeom prst="rect">
            <a:avLst/>
          </a:prstGeom>
          <a:noFill/>
        </p:spPr>
        <p:txBody>
          <a:bodyPr wrap="square" rtlCol="0">
            <a:spAutoFit/>
          </a:bodyPr>
          <a:lstStyle/>
          <a:p>
            <a:pPr algn="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Lorem</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Ipsum</a:t>
            </a:r>
            <a:r>
              <a:rPr lang="es-ES" sz="1300" dirty="0">
                <a:solidFill>
                  <a:schemeClr val="tx1">
                    <a:lumMod val="75000"/>
                    <a:lumOff val="25000"/>
                  </a:schemeClr>
                </a:solidFill>
                <a:latin typeface="GE Inspira" panose="020F0603030400020203" pitchFamily="34" charset="0"/>
              </a:rPr>
              <a:t> has </a:t>
            </a:r>
            <a:r>
              <a:rPr lang="es-ES" sz="1300" dirty="0" err="1">
                <a:solidFill>
                  <a:schemeClr val="tx1">
                    <a:lumMod val="75000"/>
                    <a:lumOff val="25000"/>
                  </a:schemeClr>
                </a:solidFill>
                <a:latin typeface="GE Inspira" panose="020F0603030400020203" pitchFamily="34" charset="0"/>
              </a:rPr>
              <a:t>been</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the</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industry's</a:t>
            </a:r>
            <a:r>
              <a:rPr lang="es-ES" sz="1300" dirty="0">
                <a:solidFill>
                  <a:schemeClr val="tx1">
                    <a:lumMod val="75000"/>
                    <a:lumOff val="25000"/>
                  </a:schemeClr>
                </a:solidFill>
                <a:latin typeface="GE Inspira" panose="020F0603030400020203" pitchFamily="34" charset="0"/>
              </a:rPr>
              <a:t> standard </a:t>
            </a:r>
            <a:r>
              <a:rPr lang="es-ES" sz="1300" dirty="0" err="1">
                <a:solidFill>
                  <a:schemeClr val="tx1">
                    <a:lumMod val="75000"/>
                    <a:lumOff val="25000"/>
                  </a:schemeClr>
                </a:solidFill>
                <a:latin typeface="GE Inspira" panose="020F0603030400020203" pitchFamily="34" charset="0"/>
              </a:rPr>
              <a:t>dummy</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text</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ever</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since</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the</a:t>
            </a:r>
            <a:r>
              <a:rPr lang="es-ES" sz="1300" dirty="0">
                <a:solidFill>
                  <a:schemeClr val="tx1">
                    <a:lumMod val="75000"/>
                    <a:lumOff val="25000"/>
                  </a:schemeClr>
                </a:solidFill>
                <a:latin typeface="GE Inspira" panose="020F0603030400020203" pitchFamily="34" charset="0"/>
              </a:rPr>
              <a:t> 1500s, </a:t>
            </a:r>
            <a:r>
              <a:rPr lang="es-ES" sz="1300" dirty="0" err="1">
                <a:solidFill>
                  <a:schemeClr val="tx1">
                    <a:lumMod val="75000"/>
                    <a:lumOff val="25000"/>
                  </a:schemeClr>
                </a:solidFill>
                <a:latin typeface="GE Inspira" panose="020F0603030400020203" pitchFamily="34" charset="0"/>
              </a:rPr>
              <a:t>when</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an</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unknown</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printer</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took</a:t>
            </a:r>
            <a:r>
              <a:rPr lang="es-ES" sz="1300" dirty="0">
                <a:solidFill>
                  <a:schemeClr val="tx1">
                    <a:lumMod val="75000"/>
                    <a:lumOff val="25000"/>
                  </a:schemeClr>
                </a:solidFill>
                <a:latin typeface="GE Inspira" panose="020F0603030400020203" pitchFamily="34" charset="0"/>
              </a:rPr>
              <a:t> a </a:t>
            </a:r>
            <a:r>
              <a:rPr lang="es-ES" sz="1300" dirty="0" err="1">
                <a:solidFill>
                  <a:schemeClr val="tx1">
                    <a:lumMod val="75000"/>
                    <a:lumOff val="25000"/>
                  </a:schemeClr>
                </a:solidFill>
                <a:latin typeface="GE Inspira" panose="020F0603030400020203" pitchFamily="34" charset="0"/>
              </a:rPr>
              <a:t>galley</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of</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type</a:t>
            </a:r>
            <a:r>
              <a:rPr lang="es-ES" sz="1300" dirty="0">
                <a:solidFill>
                  <a:schemeClr val="tx1">
                    <a:lumMod val="75000"/>
                    <a:lumOff val="25000"/>
                  </a:schemeClr>
                </a:solidFill>
                <a:latin typeface="GE Inspira" panose="020F0603030400020203" pitchFamily="34" charset="0"/>
              </a:rPr>
              <a:t> and </a:t>
            </a:r>
            <a:r>
              <a:rPr lang="es-ES" sz="1300" dirty="0" err="1">
                <a:solidFill>
                  <a:schemeClr val="tx1">
                    <a:lumMod val="75000"/>
                    <a:lumOff val="25000"/>
                  </a:schemeClr>
                </a:solidFill>
                <a:latin typeface="GE Inspira" panose="020F0603030400020203" pitchFamily="34" charset="0"/>
              </a:rPr>
              <a:t>scrambled</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it</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to</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make</a:t>
            </a:r>
            <a:r>
              <a:rPr lang="es-ES" sz="1300" dirty="0">
                <a:solidFill>
                  <a:schemeClr val="tx1">
                    <a:lumMod val="75000"/>
                    <a:lumOff val="25000"/>
                  </a:schemeClr>
                </a:solidFill>
                <a:latin typeface="GE Inspira" panose="020F0603030400020203" pitchFamily="34" charset="0"/>
              </a:rPr>
              <a:t> a </a:t>
            </a:r>
            <a:r>
              <a:rPr lang="es-ES" sz="1300" dirty="0" err="1">
                <a:solidFill>
                  <a:schemeClr val="tx1">
                    <a:lumMod val="75000"/>
                    <a:lumOff val="25000"/>
                  </a:schemeClr>
                </a:solidFill>
                <a:latin typeface="GE Inspira" panose="020F0603030400020203" pitchFamily="34" charset="0"/>
              </a:rPr>
              <a:t>type</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specimen</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book</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It</a:t>
            </a:r>
            <a:r>
              <a:rPr lang="es-ES" sz="1300" dirty="0">
                <a:solidFill>
                  <a:schemeClr val="tx1">
                    <a:lumMod val="75000"/>
                    <a:lumOff val="25000"/>
                  </a:schemeClr>
                </a:solidFill>
                <a:latin typeface="GE Inspira" panose="020F0603030400020203" pitchFamily="34" charset="0"/>
              </a:rPr>
              <a:t> has </a:t>
            </a:r>
            <a:r>
              <a:rPr lang="es-ES" sz="1300" dirty="0" err="1">
                <a:solidFill>
                  <a:schemeClr val="tx1">
                    <a:lumMod val="75000"/>
                    <a:lumOff val="25000"/>
                  </a:schemeClr>
                </a:solidFill>
                <a:latin typeface="GE Inspira" panose="020F0603030400020203" pitchFamily="34" charset="0"/>
              </a:rPr>
              <a:t>survived</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not</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only</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five</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centuries</a:t>
            </a:r>
            <a:r>
              <a:rPr lang="es-ES" sz="1300" dirty="0">
                <a:solidFill>
                  <a:schemeClr val="tx1">
                    <a:lumMod val="75000"/>
                    <a:lumOff val="25000"/>
                  </a:schemeClr>
                </a:solidFill>
                <a:latin typeface="GE Inspira" panose="020F0603030400020203" pitchFamily="34" charset="0"/>
              </a:rPr>
              <a:t>.</a:t>
            </a:r>
          </a:p>
        </p:txBody>
      </p:sp>
    </p:spTree>
    <p:extLst>
      <p:ext uri="{BB962C8B-B14F-4D97-AF65-F5344CB8AC3E}">
        <p14:creationId xmlns:p14="http://schemas.microsoft.com/office/powerpoint/2010/main" val="36971694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xfrm>
            <a:off x="871505" y="557972"/>
            <a:ext cx="11041227" cy="432048"/>
          </a:xfrm>
        </p:spPr>
        <p:txBody>
          <a:bodyPr>
            <a:normAutofit fontScale="90000"/>
          </a:bodyPr>
          <a:lstStyle/>
          <a:p>
            <a:r>
              <a:rPr lang="es-ES" dirty="0" err="1">
                <a:solidFill>
                  <a:srgbClr val="8BB425"/>
                </a:solidFill>
              </a:rPr>
              <a:t>Ribbon</a:t>
            </a:r>
            <a:br>
              <a:rPr lang="es-ES" dirty="0">
                <a:solidFill>
                  <a:srgbClr val="8BB425"/>
                </a:solidFill>
              </a:rPr>
            </a:br>
            <a:br>
              <a:rPr lang="es-ES" dirty="0">
                <a:solidFill>
                  <a:srgbClr val="8BB425"/>
                </a:solidFill>
              </a:rPr>
            </a:br>
            <a:endParaRPr lang="es-ES" dirty="0">
              <a:solidFill>
                <a:srgbClr val="8BB425"/>
              </a:solidFill>
            </a:endParaRPr>
          </a:p>
        </p:txBody>
      </p:sp>
      <p:sp>
        <p:nvSpPr>
          <p:cNvPr id="3" name="2 Marcador de contenido"/>
          <p:cNvSpPr>
            <a:spLocks noGrp="1"/>
          </p:cNvSpPr>
          <p:nvPr>
            <p:ph sz="half" idx="2"/>
          </p:nvPr>
        </p:nvSpPr>
        <p:spPr>
          <a:xfrm>
            <a:off x="871505" y="1439078"/>
            <a:ext cx="10352315" cy="4642994"/>
          </a:xfrm>
        </p:spPr>
        <p:txBody>
          <a:bodyPr numCol="1">
            <a:noAutofit/>
          </a:bodyPr>
          <a:lstStyle/>
          <a:p>
            <a:pPr marL="531813" lvl="3" indent="-531813">
              <a:lnSpc>
                <a:spcPct val="100000"/>
              </a:lnSpc>
              <a:spcAft>
                <a:spcPts val="1200"/>
              </a:spcAft>
              <a:buSzPct val="100000"/>
              <a:defRPr/>
            </a:pPr>
            <a:endParaRPr lang="es-ES" dirty="0"/>
          </a:p>
          <a:p>
            <a:endParaRPr lang="es-ES" sz="1600" dirty="0"/>
          </a:p>
          <a:p>
            <a:pPr marL="531813" lvl="3" indent="-531813">
              <a:lnSpc>
                <a:spcPct val="150000"/>
              </a:lnSpc>
              <a:spcAft>
                <a:spcPts val="1200"/>
              </a:spcAft>
              <a:buSzPct val="100000"/>
              <a:defRPr/>
            </a:pPr>
            <a:endParaRPr lang="es-ES" dirty="0"/>
          </a:p>
          <a:p>
            <a:pPr marL="531813" lvl="3" indent="-531813">
              <a:lnSpc>
                <a:spcPct val="150000"/>
              </a:lnSpc>
              <a:spcAft>
                <a:spcPts val="1200"/>
              </a:spcAft>
              <a:buSzPct val="100000"/>
              <a:defRPr/>
            </a:pPr>
            <a:endParaRPr lang="es-ES" dirty="0"/>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60</a:t>
            </a:fld>
            <a:endParaRPr lang="es-ES" dirty="0"/>
          </a:p>
        </p:txBody>
      </p:sp>
      <p:pic>
        <p:nvPicPr>
          <p:cNvPr id="2" name="Imagen 1">
            <a:extLst>
              <a:ext uri="{FF2B5EF4-FFF2-40B4-BE49-F238E27FC236}">
                <a16:creationId xmlns:a16="http://schemas.microsoft.com/office/drawing/2014/main" id="{096F8358-BB79-F7D1-5C11-3387A2988F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3514" y="1535942"/>
            <a:ext cx="3844972" cy="3992228"/>
          </a:xfrm>
          <a:prstGeom prst="rect">
            <a:avLst/>
          </a:prstGeom>
        </p:spPr>
      </p:pic>
    </p:spTree>
    <p:extLst>
      <p:ext uri="{BB962C8B-B14F-4D97-AF65-F5344CB8AC3E}">
        <p14:creationId xmlns:p14="http://schemas.microsoft.com/office/powerpoint/2010/main" val="7072623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xfrm>
            <a:off x="871505" y="557972"/>
            <a:ext cx="11041227" cy="432048"/>
          </a:xfrm>
        </p:spPr>
        <p:txBody>
          <a:bodyPr>
            <a:normAutofit fontScale="90000"/>
          </a:bodyPr>
          <a:lstStyle/>
          <a:p>
            <a:r>
              <a:rPr lang="es-ES" dirty="0" err="1">
                <a:solidFill>
                  <a:srgbClr val="8BB425"/>
                </a:solidFill>
              </a:rPr>
              <a:t>Ribbon</a:t>
            </a:r>
            <a:br>
              <a:rPr lang="es-ES" dirty="0">
                <a:solidFill>
                  <a:srgbClr val="8BB425"/>
                </a:solidFill>
              </a:rPr>
            </a:br>
            <a:br>
              <a:rPr lang="es-ES" dirty="0">
                <a:solidFill>
                  <a:srgbClr val="8BB425"/>
                </a:solidFill>
              </a:rPr>
            </a:br>
            <a:endParaRPr lang="es-ES" dirty="0">
              <a:solidFill>
                <a:srgbClr val="8BB425"/>
              </a:solidFill>
            </a:endParaRPr>
          </a:p>
        </p:txBody>
      </p:sp>
      <p:sp>
        <p:nvSpPr>
          <p:cNvPr id="3" name="2 Marcador de contenido"/>
          <p:cNvSpPr>
            <a:spLocks noGrp="1"/>
          </p:cNvSpPr>
          <p:nvPr>
            <p:ph sz="half" idx="2"/>
          </p:nvPr>
        </p:nvSpPr>
        <p:spPr>
          <a:xfrm>
            <a:off x="871505" y="1439078"/>
            <a:ext cx="10352315" cy="4642994"/>
          </a:xfrm>
        </p:spPr>
        <p:txBody>
          <a:bodyPr numCol="1">
            <a:noAutofit/>
          </a:bodyPr>
          <a:lstStyle/>
          <a:p>
            <a:pPr marL="531813" lvl="3" indent="-531813">
              <a:lnSpc>
                <a:spcPct val="100000"/>
              </a:lnSpc>
              <a:spcAft>
                <a:spcPts val="1200"/>
              </a:spcAft>
              <a:buSzPct val="100000"/>
              <a:defRPr/>
            </a:pPr>
            <a:r>
              <a:rPr lang="es-ES" dirty="0">
                <a:hlinkClick r:id="rId3">
                  <a:extLst>
                    <a:ext uri="{A12FA001-AC4F-418D-AE19-62706E023703}">
                      <ahyp:hlinkClr xmlns:ahyp="http://schemas.microsoft.com/office/drawing/2018/hyperlinkcolor" val="tx"/>
                    </a:ext>
                  </a:extLst>
                </a:hlinkClick>
              </a:rPr>
              <a:t>Ribbon</a:t>
            </a:r>
            <a:r>
              <a:rPr lang="es-ES" dirty="0"/>
              <a:t> es una librería usada para la intercomunicación de procesos, desarrollada por Netflix para su uso interno, y que se integra perfectamente con Apache </a:t>
            </a:r>
            <a:r>
              <a:rPr lang="es-ES" dirty="0" err="1"/>
              <a:t>Feign</a:t>
            </a:r>
            <a:r>
              <a:rPr lang="es-ES" dirty="0"/>
              <a:t> e Apache Eureka</a:t>
            </a:r>
          </a:p>
          <a:p>
            <a:pPr marL="531813" lvl="3" indent="-531813">
              <a:lnSpc>
                <a:spcPct val="100000"/>
              </a:lnSpc>
              <a:spcAft>
                <a:spcPts val="1200"/>
              </a:spcAft>
              <a:buSzPct val="100000"/>
              <a:defRPr/>
            </a:pPr>
            <a:endParaRPr lang="es-ES" dirty="0"/>
          </a:p>
          <a:p>
            <a:pPr marL="531813" lvl="3" indent="-531813">
              <a:lnSpc>
                <a:spcPct val="100000"/>
              </a:lnSpc>
              <a:spcAft>
                <a:spcPts val="1200"/>
              </a:spcAft>
              <a:buSzPct val="100000"/>
              <a:defRPr/>
            </a:pPr>
            <a:r>
              <a:rPr lang="es-ES" dirty="0" err="1"/>
              <a:t>Ribbon</a:t>
            </a:r>
            <a:r>
              <a:rPr lang="es-ES" dirty="0"/>
              <a:t> nos da las siguientes capacidades:</a:t>
            </a:r>
          </a:p>
          <a:p>
            <a:pPr marL="989013" lvl="4" indent="-531813">
              <a:lnSpc>
                <a:spcPct val="100000"/>
              </a:lnSpc>
              <a:spcAft>
                <a:spcPts val="1200"/>
              </a:spcAft>
              <a:buSzPct val="100000"/>
              <a:defRPr/>
            </a:pPr>
            <a:r>
              <a:rPr lang="es-ES" dirty="0"/>
              <a:t>Balanceo de carga, usando varios algoritmos que luego explicaremos detalladamente</a:t>
            </a:r>
          </a:p>
          <a:p>
            <a:pPr marL="989013" lvl="4" indent="-531813">
              <a:lnSpc>
                <a:spcPct val="100000"/>
              </a:lnSpc>
              <a:spcAft>
                <a:spcPts val="1200"/>
              </a:spcAft>
              <a:buSzPct val="100000"/>
              <a:defRPr/>
            </a:pPr>
            <a:r>
              <a:rPr lang="es-ES" dirty="0"/>
              <a:t>Tolerancia a fallos. </a:t>
            </a:r>
            <a:r>
              <a:rPr lang="es-ES" dirty="0" err="1"/>
              <a:t>Ribbon</a:t>
            </a:r>
            <a:r>
              <a:rPr lang="es-ES" dirty="0"/>
              <a:t> determina dinámicamente qué servicios están corriendo y activos, al igual que cuales están caídos</a:t>
            </a:r>
          </a:p>
          <a:p>
            <a:pPr marL="989013" lvl="4" indent="-531813">
              <a:lnSpc>
                <a:spcPct val="100000"/>
              </a:lnSpc>
              <a:spcAft>
                <a:spcPts val="1200"/>
              </a:spcAft>
              <a:buSzPct val="100000"/>
              <a:defRPr/>
            </a:pPr>
            <a:r>
              <a:rPr lang="es-ES" dirty="0"/>
              <a:t>Soporte de protocolo múltiple (HTTP, TCP, UDP) en un modelo asincrónico y reactivo</a:t>
            </a:r>
          </a:p>
          <a:p>
            <a:pPr marL="989013" lvl="4" indent="-531813">
              <a:lnSpc>
                <a:spcPct val="100000"/>
              </a:lnSpc>
              <a:spcAft>
                <a:spcPts val="1200"/>
              </a:spcAft>
              <a:buSzPct val="100000"/>
              <a:defRPr/>
            </a:pPr>
            <a:r>
              <a:rPr lang="es-ES" dirty="0"/>
              <a:t>Almacenamiento en caché y procesamiento por lotes</a:t>
            </a:r>
          </a:p>
          <a:p>
            <a:pPr marL="989013" lvl="4" indent="-531813">
              <a:lnSpc>
                <a:spcPct val="100000"/>
              </a:lnSpc>
              <a:spcAft>
                <a:spcPts val="1200"/>
              </a:spcAft>
              <a:buSzPct val="100000"/>
              <a:defRPr/>
            </a:pPr>
            <a:r>
              <a:rPr lang="es-ES" dirty="0"/>
              <a:t>Integración con los servicios de autodescubrimiento, como por ejemplo Eureka</a:t>
            </a:r>
          </a:p>
          <a:p>
            <a:endParaRPr lang="es-ES" dirty="0"/>
          </a:p>
          <a:p>
            <a:pPr marL="531813" lvl="3" indent="-531813">
              <a:lnSpc>
                <a:spcPct val="100000"/>
              </a:lnSpc>
              <a:spcAft>
                <a:spcPts val="1200"/>
              </a:spcAft>
              <a:buSzPct val="100000"/>
              <a:defRPr/>
            </a:pPr>
            <a:endParaRPr lang="es-ES" dirty="0"/>
          </a:p>
          <a:p>
            <a:endParaRPr lang="es-ES" sz="1600" dirty="0"/>
          </a:p>
          <a:p>
            <a:pPr marL="531813" lvl="3" indent="-531813">
              <a:lnSpc>
                <a:spcPct val="150000"/>
              </a:lnSpc>
              <a:spcAft>
                <a:spcPts val="1200"/>
              </a:spcAft>
              <a:buSzPct val="100000"/>
              <a:defRPr/>
            </a:pPr>
            <a:endParaRPr lang="es-ES" dirty="0"/>
          </a:p>
          <a:p>
            <a:pPr marL="531813" lvl="3" indent="-531813">
              <a:lnSpc>
                <a:spcPct val="150000"/>
              </a:lnSpc>
              <a:spcAft>
                <a:spcPts val="1200"/>
              </a:spcAft>
              <a:buSzPct val="100000"/>
              <a:defRPr/>
            </a:pPr>
            <a:endParaRPr lang="es-ES" dirty="0"/>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4"/>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61</a:t>
            </a:fld>
            <a:endParaRPr lang="es-ES" dirty="0"/>
          </a:p>
        </p:txBody>
      </p:sp>
    </p:spTree>
    <p:extLst>
      <p:ext uri="{BB962C8B-B14F-4D97-AF65-F5344CB8AC3E}">
        <p14:creationId xmlns:p14="http://schemas.microsoft.com/office/powerpoint/2010/main" val="19160181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p:txBody>
          <a:bodyPr>
            <a:normAutofit fontScale="90000"/>
          </a:bodyPr>
          <a:lstStyle/>
          <a:p>
            <a:br>
              <a:rPr lang="es-ES" b="1" dirty="0">
                <a:solidFill>
                  <a:srgbClr val="8BB425"/>
                </a:solidFill>
              </a:rPr>
            </a:b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sz="half" idx="2"/>
          </p:nvPr>
        </p:nvSpPr>
        <p:spPr>
          <a:xfrm>
            <a:off x="871505" y="1439078"/>
            <a:ext cx="10352315" cy="4642994"/>
          </a:xfrm>
        </p:spPr>
        <p:txBody>
          <a:bodyPr numCol="1">
            <a:noAutofit/>
          </a:bodyPr>
          <a:lstStyle/>
          <a:p>
            <a:pPr marL="0" lvl="3" indent="0">
              <a:lnSpc>
                <a:spcPct val="150000"/>
              </a:lnSpc>
              <a:spcAft>
                <a:spcPts val="1200"/>
              </a:spcAft>
              <a:buSzPct val="100000"/>
              <a:buNone/>
              <a:defRPr/>
            </a:pPr>
            <a:endParaRPr lang="es-ES" sz="1800" b="1" dirty="0">
              <a:solidFill>
                <a:srgbClr val="8BB425"/>
              </a:solidFill>
              <a:latin typeface="Arial" pitchFamily="34" charset="0"/>
              <a:ea typeface="+mj-ea"/>
              <a:cs typeface="Arial" pitchFamily="34" charset="0"/>
            </a:endParaRPr>
          </a:p>
          <a:p>
            <a:pPr marL="0" lvl="3" indent="0">
              <a:lnSpc>
                <a:spcPct val="150000"/>
              </a:lnSpc>
              <a:spcAft>
                <a:spcPts val="1200"/>
              </a:spcAft>
              <a:buSzPct val="100000"/>
              <a:buNone/>
              <a:defRPr/>
            </a:pPr>
            <a:endParaRPr lang="es-ES" sz="1800" b="1" dirty="0">
              <a:solidFill>
                <a:srgbClr val="8BB425"/>
              </a:solidFill>
              <a:latin typeface="Arial" pitchFamily="34" charset="0"/>
              <a:ea typeface="+mj-ea"/>
              <a:cs typeface="Arial" pitchFamily="34" charset="0"/>
            </a:endParaRPr>
          </a:p>
          <a:p>
            <a:pPr marL="0" lvl="3" indent="0" algn="ctr">
              <a:lnSpc>
                <a:spcPct val="150000"/>
              </a:lnSpc>
              <a:spcAft>
                <a:spcPts val="1200"/>
              </a:spcAft>
              <a:buSzPct val="100000"/>
              <a:buNone/>
              <a:defRPr/>
            </a:pPr>
            <a:r>
              <a:rPr lang="es-ES" sz="2400" b="1" dirty="0">
                <a:solidFill>
                  <a:srgbClr val="A2BD3D"/>
                </a:solidFill>
                <a:latin typeface="Montserrat" panose="00000500000000000000" pitchFamily="50" charset="0"/>
              </a:rPr>
              <a:t>Eureka Netflix </a:t>
            </a:r>
          </a:p>
          <a:p>
            <a:pPr marL="0" lvl="3" indent="0" algn="ctr">
              <a:lnSpc>
                <a:spcPct val="150000"/>
              </a:lnSpc>
              <a:spcAft>
                <a:spcPts val="1200"/>
              </a:spcAft>
              <a:buSzPct val="100000"/>
              <a:buNone/>
              <a:defRPr/>
            </a:pPr>
            <a:r>
              <a:rPr lang="es-ES" sz="1600" dirty="0"/>
              <a:t>Tema 9</a:t>
            </a:r>
          </a:p>
          <a:p>
            <a:pPr marL="0" lvl="3" indent="0" algn="ctr">
              <a:lnSpc>
                <a:spcPct val="150000"/>
              </a:lnSpc>
              <a:spcAft>
                <a:spcPts val="1200"/>
              </a:spcAft>
              <a:buSzPct val="100000"/>
              <a:buNone/>
              <a:defRPr/>
            </a:pPr>
            <a:endParaRPr lang="es-ES" sz="1800" b="1" dirty="0">
              <a:solidFill>
                <a:srgbClr val="8BB425"/>
              </a:solidFill>
              <a:latin typeface="Arial" pitchFamily="34" charset="0"/>
              <a:ea typeface="+mj-ea"/>
              <a:cs typeface="Arial" pitchFamily="34" charset="0"/>
            </a:endParaRPr>
          </a:p>
          <a:p>
            <a:pPr marL="531813" lvl="3" indent="-531813">
              <a:lnSpc>
                <a:spcPct val="150000"/>
              </a:lnSpc>
              <a:spcAft>
                <a:spcPts val="1200"/>
              </a:spcAft>
              <a:buSzPct val="100000"/>
              <a:defRPr/>
            </a:pPr>
            <a:endParaRPr lang="es-ES" dirty="0"/>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62</a:t>
            </a:fld>
            <a:endParaRPr lang="es-ES" dirty="0"/>
          </a:p>
        </p:txBody>
      </p:sp>
    </p:spTree>
    <p:extLst>
      <p:ext uri="{BB962C8B-B14F-4D97-AF65-F5344CB8AC3E}">
        <p14:creationId xmlns:p14="http://schemas.microsoft.com/office/powerpoint/2010/main" val="876481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xfrm>
            <a:off x="871505" y="557972"/>
            <a:ext cx="11041227" cy="432048"/>
          </a:xfrm>
        </p:spPr>
        <p:txBody>
          <a:bodyPr>
            <a:normAutofit fontScale="90000"/>
          </a:bodyPr>
          <a:lstStyle/>
          <a:p>
            <a:r>
              <a:rPr lang="es-ES" dirty="0">
                <a:solidFill>
                  <a:srgbClr val="8BB425"/>
                </a:solidFill>
              </a:rPr>
              <a:t>Eureka Netflix</a:t>
            </a:r>
            <a:br>
              <a:rPr lang="es-ES" dirty="0">
                <a:solidFill>
                  <a:srgbClr val="8BB425"/>
                </a:solidFill>
              </a:rPr>
            </a:br>
            <a:br>
              <a:rPr lang="es-ES" dirty="0">
                <a:solidFill>
                  <a:srgbClr val="8BB425"/>
                </a:solidFill>
              </a:rPr>
            </a:br>
            <a:endParaRPr lang="es-ES" dirty="0">
              <a:solidFill>
                <a:srgbClr val="8BB425"/>
              </a:solidFill>
            </a:endParaRPr>
          </a:p>
        </p:txBody>
      </p:sp>
      <p:sp>
        <p:nvSpPr>
          <p:cNvPr id="3" name="2 Marcador de contenido"/>
          <p:cNvSpPr>
            <a:spLocks noGrp="1"/>
          </p:cNvSpPr>
          <p:nvPr>
            <p:ph sz="half" idx="2"/>
          </p:nvPr>
        </p:nvSpPr>
        <p:spPr>
          <a:xfrm>
            <a:off x="871505" y="1439078"/>
            <a:ext cx="10352315" cy="4642994"/>
          </a:xfrm>
        </p:spPr>
        <p:txBody>
          <a:bodyPr numCol="1">
            <a:noAutofit/>
          </a:bodyPr>
          <a:lstStyle/>
          <a:p>
            <a:pPr marL="0" lvl="3" indent="0">
              <a:lnSpc>
                <a:spcPct val="100000"/>
              </a:lnSpc>
              <a:spcAft>
                <a:spcPts val="1200"/>
              </a:spcAft>
              <a:buSzPct val="100000"/>
              <a:buNone/>
              <a:defRPr/>
            </a:pPr>
            <a:endParaRPr lang="es-ES" dirty="0"/>
          </a:p>
          <a:p>
            <a:endParaRPr lang="es-ES" sz="1600" dirty="0"/>
          </a:p>
          <a:p>
            <a:pPr marL="531813" lvl="3" indent="-531813">
              <a:lnSpc>
                <a:spcPct val="150000"/>
              </a:lnSpc>
              <a:spcAft>
                <a:spcPts val="1200"/>
              </a:spcAft>
              <a:buSzPct val="100000"/>
              <a:defRPr/>
            </a:pPr>
            <a:endParaRPr lang="es-ES" dirty="0"/>
          </a:p>
          <a:p>
            <a:pPr marL="531813" lvl="3" indent="-531813">
              <a:lnSpc>
                <a:spcPct val="150000"/>
              </a:lnSpc>
              <a:spcAft>
                <a:spcPts val="1200"/>
              </a:spcAft>
              <a:buSzPct val="100000"/>
              <a:defRPr/>
            </a:pPr>
            <a:endParaRPr lang="es-ES" dirty="0"/>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63</a:t>
            </a:fld>
            <a:endParaRPr lang="es-ES" dirty="0"/>
          </a:p>
        </p:txBody>
      </p:sp>
      <p:pic>
        <p:nvPicPr>
          <p:cNvPr id="2" name="Imagen 1">
            <a:extLst>
              <a:ext uri="{FF2B5EF4-FFF2-40B4-BE49-F238E27FC236}">
                <a16:creationId xmlns:a16="http://schemas.microsoft.com/office/drawing/2014/main" id="{F8F6CEBC-6B2B-C498-5E27-A3E2F4CA9D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7396" y="1322484"/>
            <a:ext cx="5837510" cy="4458383"/>
          </a:xfrm>
          <a:prstGeom prst="rect">
            <a:avLst/>
          </a:prstGeom>
        </p:spPr>
      </p:pic>
    </p:spTree>
    <p:extLst>
      <p:ext uri="{BB962C8B-B14F-4D97-AF65-F5344CB8AC3E}">
        <p14:creationId xmlns:p14="http://schemas.microsoft.com/office/powerpoint/2010/main" val="34141669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xfrm>
            <a:off x="871505" y="557972"/>
            <a:ext cx="11041227" cy="432048"/>
          </a:xfrm>
        </p:spPr>
        <p:txBody>
          <a:bodyPr>
            <a:normAutofit fontScale="90000"/>
          </a:bodyPr>
          <a:lstStyle/>
          <a:p>
            <a:r>
              <a:rPr lang="es-ES" dirty="0">
                <a:solidFill>
                  <a:srgbClr val="8BB425"/>
                </a:solidFill>
              </a:rPr>
              <a:t>Eureka Netflix</a:t>
            </a:r>
            <a:br>
              <a:rPr lang="es-ES" dirty="0">
                <a:solidFill>
                  <a:srgbClr val="8BB425"/>
                </a:solidFill>
              </a:rPr>
            </a:br>
            <a:br>
              <a:rPr lang="es-ES" dirty="0">
                <a:solidFill>
                  <a:srgbClr val="8BB425"/>
                </a:solidFill>
              </a:rPr>
            </a:br>
            <a:endParaRPr lang="es-ES" dirty="0">
              <a:solidFill>
                <a:srgbClr val="8BB425"/>
              </a:solidFill>
            </a:endParaRPr>
          </a:p>
        </p:txBody>
      </p:sp>
      <p:sp>
        <p:nvSpPr>
          <p:cNvPr id="3" name="2 Marcador de contenido"/>
          <p:cNvSpPr>
            <a:spLocks noGrp="1"/>
          </p:cNvSpPr>
          <p:nvPr>
            <p:ph sz="half" idx="2"/>
          </p:nvPr>
        </p:nvSpPr>
        <p:spPr>
          <a:xfrm>
            <a:off x="871505" y="1439078"/>
            <a:ext cx="10352315" cy="4642994"/>
          </a:xfrm>
        </p:spPr>
        <p:txBody>
          <a:bodyPr numCol="1">
            <a:noAutofit/>
          </a:bodyPr>
          <a:lstStyle/>
          <a:p>
            <a:pPr marL="531813" lvl="3" indent="-531813">
              <a:lnSpc>
                <a:spcPct val="100000"/>
              </a:lnSpc>
              <a:spcAft>
                <a:spcPts val="1200"/>
              </a:spcAft>
              <a:buSzPct val="100000"/>
              <a:defRPr/>
            </a:pPr>
            <a:r>
              <a:rPr lang="es-ES" dirty="0"/>
              <a:t>Eureka es un servicio </a:t>
            </a:r>
            <a:r>
              <a:rPr lang="es-ES" dirty="0" err="1"/>
              <a:t>rest</a:t>
            </a:r>
            <a:r>
              <a:rPr lang="es-ES" dirty="0"/>
              <a:t> que permite al resto de microservicios registrarse en su directorio. </a:t>
            </a:r>
          </a:p>
          <a:p>
            <a:pPr marL="531813" lvl="3" indent="-531813">
              <a:lnSpc>
                <a:spcPct val="100000"/>
              </a:lnSpc>
              <a:spcAft>
                <a:spcPts val="1200"/>
              </a:spcAft>
              <a:buSzPct val="100000"/>
              <a:defRPr/>
            </a:pPr>
            <a:endParaRPr lang="es-ES" dirty="0"/>
          </a:p>
          <a:p>
            <a:pPr marL="531813" lvl="3" indent="-531813">
              <a:lnSpc>
                <a:spcPct val="100000"/>
              </a:lnSpc>
              <a:spcAft>
                <a:spcPts val="1200"/>
              </a:spcAft>
              <a:buSzPct val="100000"/>
              <a:defRPr/>
            </a:pPr>
            <a:r>
              <a:rPr lang="es-ES" dirty="0"/>
              <a:t>Esto es muy importante, puesto que no es Eureka quien registra los microservicios, sino los microservicios los que solicitan registrarse en el Eureka.</a:t>
            </a:r>
          </a:p>
          <a:p>
            <a:pPr marL="531813" lvl="3" indent="-531813">
              <a:lnSpc>
                <a:spcPct val="100000"/>
              </a:lnSpc>
              <a:spcAft>
                <a:spcPts val="1200"/>
              </a:spcAft>
              <a:buSzPct val="100000"/>
              <a:defRPr/>
            </a:pPr>
            <a:endParaRPr lang="es-ES" dirty="0"/>
          </a:p>
          <a:p>
            <a:endParaRPr lang="es-ES" sz="1600" dirty="0"/>
          </a:p>
          <a:p>
            <a:pPr marL="531813" lvl="3" indent="-531813">
              <a:lnSpc>
                <a:spcPct val="150000"/>
              </a:lnSpc>
              <a:spcAft>
                <a:spcPts val="1200"/>
              </a:spcAft>
              <a:buSzPct val="100000"/>
              <a:defRPr/>
            </a:pPr>
            <a:endParaRPr lang="es-ES" dirty="0"/>
          </a:p>
          <a:p>
            <a:pPr marL="531813" lvl="3" indent="-531813">
              <a:lnSpc>
                <a:spcPct val="150000"/>
              </a:lnSpc>
              <a:spcAft>
                <a:spcPts val="1200"/>
              </a:spcAft>
              <a:buSzPct val="100000"/>
              <a:defRPr/>
            </a:pPr>
            <a:endParaRPr lang="es-ES" dirty="0"/>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64</a:t>
            </a:fld>
            <a:endParaRPr lang="es-ES" dirty="0"/>
          </a:p>
        </p:txBody>
      </p:sp>
    </p:spTree>
    <p:extLst>
      <p:ext uri="{BB962C8B-B14F-4D97-AF65-F5344CB8AC3E}">
        <p14:creationId xmlns:p14="http://schemas.microsoft.com/office/powerpoint/2010/main" val="30822466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xfrm>
            <a:off x="871505" y="557972"/>
            <a:ext cx="11041227" cy="432048"/>
          </a:xfrm>
        </p:spPr>
        <p:txBody>
          <a:bodyPr>
            <a:normAutofit fontScale="90000"/>
          </a:bodyPr>
          <a:lstStyle/>
          <a:p>
            <a:r>
              <a:rPr lang="es-ES" dirty="0">
                <a:solidFill>
                  <a:srgbClr val="8BB425"/>
                </a:solidFill>
              </a:rPr>
              <a:t>Eureka Netflix</a:t>
            </a:r>
            <a:br>
              <a:rPr lang="es-ES" dirty="0">
                <a:solidFill>
                  <a:srgbClr val="8BB425"/>
                </a:solidFill>
              </a:rPr>
            </a:br>
            <a:br>
              <a:rPr lang="es-ES" dirty="0">
                <a:solidFill>
                  <a:srgbClr val="8BB425"/>
                </a:solidFill>
              </a:rPr>
            </a:br>
            <a:endParaRPr lang="es-ES" dirty="0">
              <a:solidFill>
                <a:srgbClr val="8BB425"/>
              </a:solidFill>
            </a:endParaRPr>
          </a:p>
        </p:txBody>
      </p:sp>
      <p:sp>
        <p:nvSpPr>
          <p:cNvPr id="3" name="2 Marcador de contenido"/>
          <p:cNvSpPr>
            <a:spLocks noGrp="1"/>
          </p:cNvSpPr>
          <p:nvPr>
            <p:ph sz="half" idx="2"/>
          </p:nvPr>
        </p:nvSpPr>
        <p:spPr>
          <a:xfrm>
            <a:off x="871505" y="1439078"/>
            <a:ext cx="10352315" cy="4642994"/>
          </a:xfrm>
        </p:spPr>
        <p:txBody>
          <a:bodyPr numCol="1">
            <a:noAutofit/>
          </a:bodyPr>
          <a:lstStyle/>
          <a:p>
            <a:pPr marL="531813" lvl="3" indent="-531813">
              <a:lnSpc>
                <a:spcPct val="100000"/>
              </a:lnSpc>
              <a:spcAft>
                <a:spcPts val="600"/>
              </a:spcAft>
              <a:buSzPct val="100000"/>
              <a:defRPr/>
            </a:pPr>
            <a:r>
              <a:rPr lang="es-ES" dirty="0"/>
              <a:t>Cuando un microservicio registrado en Eureka arranca, envía un mensaje a Eureka indicándole que está disponible. </a:t>
            </a:r>
          </a:p>
          <a:p>
            <a:pPr marL="531813" lvl="3" indent="-531813">
              <a:lnSpc>
                <a:spcPct val="100000"/>
              </a:lnSpc>
              <a:spcAft>
                <a:spcPts val="600"/>
              </a:spcAft>
              <a:buSzPct val="100000"/>
              <a:defRPr/>
            </a:pPr>
            <a:endParaRPr lang="es-ES" dirty="0"/>
          </a:p>
          <a:p>
            <a:pPr marL="531813" lvl="3" indent="-531813">
              <a:lnSpc>
                <a:spcPct val="100000"/>
              </a:lnSpc>
              <a:spcAft>
                <a:spcPts val="600"/>
              </a:spcAft>
              <a:buSzPct val="100000"/>
              <a:defRPr/>
            </a:pPr>
            <a:r>
              <a:rPr lang="es-ES" dirty="0"/>
              <a:t>El servidor Eureka almacenará la información de todos los microservicios registrados así como su estado. </a:t>
            </a:r>
          </a:p>
          <a:p>
            <a:pPr marL="531813" lvl="3" indent="-531813">
              <a:lnSpc>
                <a:spcPct val="100000"/>
              </a:lnSpc>
              <a:spcAft>
                <a:spcPts val="600"/>
              </a:spcAft>
              <a:buSzPct val="100000"/>
              <a:defRPr/>
            </a:pPr>
            <a:endParaRPr lang="es-ES" dirty="0"/>
          </a:p>
          <a:p>
            <a:pPr marL="531813" lvl="3" indent="-531813">
              <a:lnSpc>
                <a:spcPct val="100000"/>
              </a:lnSpc>
              <a:spcAft>
                <a:spcPts val="600"/>
              </a:spcAft>
              <a:buSzPct val="100000"/>
              <a:defRPr/>
            </a:pPr>
            <a:r>
              <a:rPr lang="es-ES" dirty="0"/>
              <a:t>La comunicación entre cada microservicio y el servidor Eureka se realiza mediante </a:t>
            </a:r>
            <a:r>
              <a:rPr lang="es-ES" dirty="0" err="1"/>
              <a:t>heartbeats</a:t>
            </a:r>
            <a:r>
              <a:rPr lang="es-ES" dirty="0"/>
              <a:t> cada X segundos.</a:t>
            </a:r>
          </a:p>
          <a:p>
            <a:pPr marL="531813" lvl="3" indent="-531813">
              <a:lnSpc>
                <a:spcPct val="100000"/>
              </a:lnSpc>
              <a:spcAft>
                <a:spcPts val="600"/>
              </a:spcAft>
              <a:buSzPct val="100000"/>
              <a:defRPr/>
            </a:pPr>
            <a:endParaRPr lang="es-ES" dirty="0"/>
          </a:p>
          <a:p>
            <a:pPr marL="531813" lvl="3" indent="-531813">
              <a:lnSpc>
                <a:spcPct val="100000"/>
              </a:lnSpc>
              <a:spcAft>
                <a:spcPts val="600"/>
              </a:spcAft>
              <a:buSzPct val="100000"/>
              <a:defRPr/>
            </a:pPr>
            <a:r>
              <a:rPr lang="es-ES" dirty="0"/>
              <a:t> Si Eureka no recibe un </a:t>
            </a:r>
            <a:r>
              <a:rPr lang="es-ES" dirty="0" err="1"/>
              <a:t>heartbeat</a:t>
            </a:r>
            <a:r>
              <a:rPr lang="es-ES" dirty="0"/>
              <a:t> de un determinado microservicio, pasados 3 intervalos, el microservicio será eliminado del registro. </a:t>
            </a:r>
          </a:p>
          <a:p>
            <a:pPr marL="531813" lvl="3" indent="-531813">
              <a:lnSpc>
                <a:spcPct val="100000"/>
              </a:lnSpc>
              <a:spcAft>
                <a:spcPts val="600"/>
              </a:spcAft>
              <a:buSzPct val="100000"/>
              <a:defRPr/>
            </a:pPr>
            <a:endParaRPr lang="es-ES" dirty="0"/>
          </a:p>
          <a:p>
            <a:pPr marL="531813" lvl="3" indent="-531813">
              <a:lnSpc>
                <a:spcPct val="100000"/>
              </a:lnSpc>
              <a:spcAft>
                <a:spcPts val="600"/>
              </a:spcAft>
              <a:buSzPct val="100000"/>
              <a:defRPr/>
            </a:pPr>
            <a:r>
              <a:rPr lang="es-ES" dirty="0"/>
              <a:t>Además de llevar el registro de los microservicios activos, Eureka también ofrece al resto de microservicios la posibilidad de "descubrir" y acceder al resto de microservicios registrados. </a:t>
            </a:r>
          </a:p>
          <a:p>
            <a:pPr marL="531813" lvl="3" indent="-531813">
              <a:lnSpc>
                <a:spcPct val="100000"/>
              </a:lnSpc>
              <a:spcAft>
                <a:spcPts val="600"/>
              </a:spcAft>
              <a:buSzPct val="100000"/>
              <a:defRPr/>
            </a:pPr>
            <a:endParaRPr lang="es-ES" dirty="0"/>
          </a:p>
          <a:p>
            <a:pPr marL="531813" lvl="3" indent="-531813">
              <a:lnSpc>
                <a:spcPct val="100000"/>
              </a:lnSpc>
              <a:spcAft>
                <a:spcPts val="600"/>
              </a:spcAft>
              <a:buSzPct val="100000"/>
              <a:defRPr/>
            </a:pPr>
            <a:r>
              <a:rPr lang="es-ES" dirty="0"/>
              <a:t>Por ello Eureka es considerado un servicio de registro y descubrimiento de microservicios</a:t>
            </a:r>
          </a:p>
          <a:p>
            <a:pPr marL="531813" lvl="3" indent="-531813">
              <a:lnSpc>
                <a:spcPct val="100000"/>
              </a:lnSpc>
              <a:spcAft>
                <a:spcPts val="1200"/>
              </a:spcAft>
              <a:buSzPct val="100000"/>
              <a:defRPr/>
            </a:pPr>
            <a:endParaRPr lang="es-ES" dirty="0"/>
          </a:p>
          <a:p>
            <a:pPr marL="531813" lvl="3" indent="-531813">
              <a:lnSpc>
                <a:spcPct val="100000"/>
              </a:lnSpc>
              <a:spcAft>
                <a:spcPts val="1200"/>
              </a:spcAft>
              <a:buSzPct val="100000"/>
              <a:defRPr/>
            </a:pPr>
            <a:endParaRPr lang="es-ES" dirty="0"/>
          </a:p>
          <a:p>
            <a:pPr marL="531813" lvl="3" indent="-531813">
              <a:lnSpc>
                <a:spcPct val="100000"/>
              </a:lnSpc>
              <a:spcAft>
                <a:spcPts val="1200"/>
              </a:spcAft>
              <a:buSzPct val="100000"/>
              <a:defRPr/>
            </a:pPr>
            <a:endParaRPr lang="es-ES" dirty="0"/>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65</a:t>
            </a:fld>
            <a:endParaRPr lang="es-ES" dirty="0"/>
          </a:p>
        </p:txBody>
      </p:sp>
    </p:spTree>
    <p:extLst>
      <p:ext uri="{BB962C8B-B14F-4D97-AF65-F5344CB8AC3E}">
        <p14:creationId xmlns:p14="http://schemas.microsoft.com/office/powerpoint/2010/main" val="19642795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p:txBody>
          <a:bodyPr>
            <a:normAutofit fontScale="90000"/>
          </a:bodyPr>
          <a:lstStyle/>
          <a:p>
            <a:br>
              <a:rPr lang="es-ES" b="1" dirty="0">
                <a:solidFill>
                  <a:srgbClr val="8BB425"/>
                </a:solidFill>
              </a:rPr>
            </a:b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sz="half" idx="2"/>
          </p:nvPr>
        </p:nvSpPr>
        <p:spPr>
          <a:xfrm>
            <a:off x="871505" y="1439078"/>
            <a:ext cx="10352315" cy="4642994"/>
          </a:xfrm>
        </p:spPr>
        <p:txBody>
          <a:bodyPr numCol="1">
            <a:noAutofit/>
          </a:bodyPr>
          <a:lstStyle/>
          <a:p>
            <a:pPr marL="0" lvl="3" indent="0">
              <a:lnSpc>
                <a:spcPct val="150000"/>
              </a:lnSpc>
              <a:spcAft>
                <a:spcPts val="1200"/>
              </a:spcAft>
              <a:buSzPct val="100000"/>
              <a:buNone/>
              <a:defRPr/>
            </a:pPr>
            <a:endParaRPr lang="es-ES" sz="1800" b="1" dirty="0">
              <a:solidFill>
                <a:srgbClr val="8BB425"/>
              </a:solidFill>
              <a:latin typeface="Arial" pitchFamily="34" charset="0"/>
              <a:ea typeface="+mj-ea"/>
              <a:cs typeface="Arial" pitchFamily="34" charset="0"/>
            </a:endParaRPr>
          </a:p>
          <a:p>
            <a:pPr marL="0" lvl="3" indent="0">
              <a:lnSpc>
                <a:spcPct val="150000"/>
              </a:lnSpc>
              <a:spcAft>
                <a:spcPts val="1200"/>
              </a:spcAft>
              <a:buSzPct val="100000"/>
              <a:buNone/>
              <a:defRPr/>
            </a:pPr>
            <a:endParaRPr lang="es-ES" sz="1800" b="1" dirty="0">
              <a:solidFill>
                <a:srgbClr val="8BB425"/>
              </a:solidFill>
              <a:latin typeface="Arial" pitchFamily="34" charset="0"/>
              <a:ea typeface="+mj-ea"/>
              <a:cs typeface="Arial" pitchFamily="34" charset="0"/>
            </a:endParaRPr>
          </a:p>
          <a:p>
            <a:pPr marL="0" lvl="3" indent="0" algn="ctr">
              <a:lnSpc>
                <a:spcPct val="150000"/>
              </a:lnSpc>
              <a:spcAft>
                <a:spcPts val="1200"/>
              </a:spcAft>
              <a:buSzPct val="100000"/>
              <a:buNone/>
              <a:defRPr/>
            </a:pPr>
            <a:r>
              <a:rPr lang="es-ES" sz="2400" b="1" dirty="0" err="1">
                <a:solidFill>
                  <a:srgbClr val="A2BD3D"/>
                </a:solidFill>
                <a:latin typeface="Montserrat" panose="00000500000000000000" pitchFamily="50" charset="0"/>
              </a:rPr>
              <a:t>Circuit</a:t>
            </a:r>
            <a:r>
              <a:rPr lang="es-ES" sz="2400" b="1" dirty="0">
                <a:solidFill>
                  <a:srgbClr val="A2BD3D"/>
                </a:solidFill>
                <a:latin typeface="Montserrat" panose="00000500000000000000" pitchFamily="50" charset="0"/>
              </a:rPr>
              <a:t> </a:t>
            </a:r>
            <a:r>
              <a:rPr lang="es-ES" sz="2400" b="1" dirty="0" err="1">
                <a:solidFill>
                  <a:srgbClr val="A2BD3D"/>
                </a:solidFill>
                <a:latin typeface="Montserrat" panose="00000500000000000000" pitchFamily="50" charset="0"/>
              </a:rPr>
              <a:t>Breakers</a:t>
            </a:r>
            <a:r>
              <a:rPr lang="es-ES" sz="2400" b="1" dirty="0">
                <a:solidFill>
                  <a:srgbClr val="A2BD3D"/>
                </a:solidFill>
                <a:latin typeface="Montserrat" panose="00000500000000000000" pitchFamily="50" charset="0"/>
              </a:rPr>
              <a:t> y Tolerancia a Fallos </a:t>
            </a:r>
          </a:p>
          <a:p>
            <a:pPr marL="0" lvl="3" indent="0" algn="ctr">
              <a:lnSpc>
                <a:spcPct val="150000"/>
              </a:lnSpc>
              <a:spcAft>
                <a:spcPts val="1200"/>
              </a:spcAft>
              <a:buSzPct val="100000"/>
              <a:buNone/>
              <a:defRPr/>
            </a:pPr>
            <a:r>
              <a:rPr lang="es-ES" sz="1600" dirty="0"/>
              <a:t>Tema 10</a:t>
            </a:r>
          </a:p>
          <a:p>
            <a:pPr marL="0" lvl="3" indent="0" algn="ctr">
              <a:lnSpc>
                <a:spcPct val="150000"/>
              </a:lnSpc>
              <a:spcAft>
                <a:spcPts val="1200"/>
              </a:spcAft>
              <a:buSzPct val="100000"/>
              <a:buNone/>
              <a:defRPr/>
            </a:pPr>
            <a:endParaRPr lang="es-ES" sz="1800" b="1" dirty="0">
              <a:solidFill>
                <a:srgbClr val="8BB425"/>
              </a:solidFill>
              <a:latin typeface="Arial" pitchFamily="34" charset="0"/>
              <a:ea typeface="+mj-ea"/>
              <a:cs typeface="Arial" pitchFamily="34" charset="0"/>
            </a:endParaRPr>
          </a:p>
          <a:p>
            <a:pPr marL="531813" lvl="3" indent="-531813">
              <a:lnSpc>
                <a:spcPct val="150000"/>
              </a:lnSpc>
              <a:spcAft>
                <a:spcPts val="1200"/>
              </a:spcAft>
              <a:buSzPct val="100000"/>
              <a:defRPr/>
            </a:pPr>
            <a:endParaRPr lang="es-ES" dirty="0"/>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66</a:t>
            </a:fld>
            <a:endParaRPr lang="es-ES" dirty="0"/>
          </a:p>
        </p:txBody>
      </p:sp>
    </p:spTree>
    <p:extLst>
      <p:ext uri="{BB962C8B-B14F-4D97-AF65-F5344CB8AC3E}">
        <p14:creationId xmlns:p14="http://schemas.microsoft.com/office/powerpoint/2010/main" val="12475034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xfrm>
            <a:off x="871505" y="557972"/>
            <a:ext cx="11041227" cy="432048"/>
          </a:xfrm>
        </p:spPr>
        <p:txBody>
          <a:bodyPr>
            <a:normAutofit fontScale="90000"/>
          </a:bodyPr>
          <a:lstStyle/>
          <a:p>
            <a:r>
              <a:rPr lang="es-ES" dirty="0" err="1">
                <a:solidFill>
                  <a:srgbClr val="8BB425"/>
                </a:solidFill>
              </a:rPr>
              <a:t>Hystrix</a:t>
            </a:r>
            <a:br>
              <a:rPr lang="es-ES" dirty="0">
                <a:solidFill>
                  <a:srgbClr val="8BB425"/>
                </a:solidFill>
              </a:rPr>
            </a:br>
            <a:br>
              <a:rPr lang="es-ES" dirty="0">
                <a:solidFill>
                  <a:srgbClr val="8BB425"/>
                </a:solidFill>
              </a:rPr>
            </a:br>
            <a:endParaRPr lang="es-ES" dirty="0">
              <a:solidFill>
                <a:srgbClr val="8BB425"/>
              </a:solidFill>
            </a:endParaRPr>
          </a:p>
        </p:txBody>
      </p:sp>
      <p:sp>
        <p:nvSpPr>
          <p:cNvPr id="3" name="2 Marcador de contenido"/>
          <p:cNvSpPr>
            <a:spLocks noGrp="1"/>
          </p:cNvSpPr>
          <p:nvPr>
            <p:ph sz="half" idx="2"/>
          </p:nvPr>
        </p:nvSpPr>
        <p:spPr>
          <a:xfrm>
            <a:off x="871505" y="1439078"/>
            <a:ext cx="10352315" cy="4642994"/>
          </a:xfrm>
        </p:spPr>
        <p:txBody>
          <a:bodyPr numCol="1">
            <a:noAutofit/>
          </a:bodyPr>
          <a:lstStyle/>
          <a:p>
            <a:pPr marL="531813" lvl="3" indent="-531813">
              <a:lnSpc>
                <a:spcPct val="100000"/>
              </a:lnSpc>
              <a:spcAft>
                <a:spcPts val="1200"/>
              </a:spcAft>
              <a:buSzPct val="100000"/>
              <a:defRPr/>
            </a:pPr>
            <a:r>
              <a:rPr lang="es-ES" dirty="0"/>
              <a:t>Es una librería de Spring Cloud para manejar errores y evitar la propagación a otros </a:t>
            </a:r>
            <a:r>
              <a:rPr lang="es-ES" dirty="0" err="1"/>
              <a:t>microservcicios</a:t>
            </a:r>
            <a:endParaRPr lang="es-ES" dirty="0"/>
          </a:p>
          <a:p>
            <a:pPr marL="531813" lvl="3" indent="-531813">
              <a:lnSpc>
                <a:spcPct val="100000"/>
              </a:lnSpc>
              <a:spcAft>
                <a:spcPts val="1200"/>
              </a:spcAft>
              <a:buSzPct val="100000"/>
              <a:defRPr/>
            </a:pPr>
            <a:endParaRPr lang="es-ES" dirty="0"/>
          </a:p>
          <a:p>
            <a:pPr marL="531813" lvl="3" indent="-531813">
              <a:lnSpc>
                <a:spcPct val="100000"/>
              </a:lnSpc>
              <a:spcAft>
                <a:spcPts val="1200"/>
              </a:spcAft>
              <a:buSzPct val="100000"/>
              <a:defRPr/>
            </a:pPr>
            <a:r>
              <a:rPr lang="es-ES" dirty="0"/>
              <a:t>Dependencia necesaria</a:t>
            </a:r>
          </a:p>
          <a:p>
            <a:pPr marL="0" lvl="3" indent="0">
              <a:lnSpc>
                <a:spcPct val="100000"/>
              </a:lnSpc>
              <a:spcAft>
                <a:spcPts val="1200"/>
              </a:spcAft>
              <a:buSzPct val="100000"/>
              <a:buNone/>
              <a:defRPr/>
            </a:pPr>
            <a:endParaRPr lang="es-ES" dirty="0"/>
          </a:p>
          <a:p>
            <a:pPr marL="531813" lvl="3" indent="-531813">
              <a:lnSpc>
                <a:spcPct val="100000"/>
              </a:lnSpc>
              <a:spcAft>
                <a:spcPts val="1200"/>
              </a:spcAft>
              <a:buSzPct val="100000"/>
              <a:defRPr/>
            </a:pPr>
            <a:endParaRPr lang="es-ES" dirty="0"/>
          </a:p>
          <a:p>
            <a:pPr marL="531813" lvl="3" indent="-531813">
              <a:lnSpc>
                <a:spcPct val="100000"/>
              </a:lnSpc>
              <a:spcAft>
                <a:spcPts val="1200"/>
              </a:spcAft>
              <a:buSzPct val="100000"/>
              <a:defRPr/>
            </a:pPr>
            <a:endParaRPr lang="es-ES" dirty="0"/>
          </a:p>
          <a:p>
            <a:pPr marL="531813" lvl="3" indent="-531813">
              <a:lnSpc>
                <a:spcPct val="100000"/>
              </a:lnSpc>
              <a:spcAft>
                <a:spcPts val="1200"/>
              </a:spcAft>
              <a:buSzPct val="100000"/>
              <a:defRPr/>
            </a:pPr>
            <a:endParaRPr lang="es-ES" dirty="0"/>
          </a:p>
          <a:p>
            <a:pPr marL="531813" lvl="3" indent="-531813">
              <a:lnSpc>
                <a:spcPct val="100000"/>
              </a:lnSpc>
              <a:spcAft>
                <a:spcPts val="1200"/>
              </a:spcAft>
              <a:buSzPct val="100000"/>
              <a:defRPr/>
            </a:pPr>
            <a:r>
              <a:rPr lang="es-ES" dirty="0"/>
              <a:t>En caso de ocurrir un error se invoca al método </a:t>
            </a:r>
            <a:r>
              <a:rPr lang="es-ES" dirty="0" err="1"/>
              <a:t>manejarError</a:t>
            </a:r>
            <a:endParaRPr lang="es-ES" dirty="0"/>
          </a:p>
          <a:p>
            <a:endParaRPr lang="es-ES" sz="1600" dirty="0"/>
          </a:p>
          <a:p>
            <a:endParaRPr lang="es-ES" sz="1600" dirty="0"/>
          </a:p>
          <a:p>
            <a:endParaRPr lang="es-ES" sz="1600" dirty="0"/>
          </a:p>
          <a:p>
            <a:endParaRPr lang="es-ES" sz="1600" dirty="0"/>
          </a:p>
          <a:p>
            <a:pPr marL="531813" lvl="3" indent="-531813">
              <a:lnSpc>
                <a:spcPct val="150000"/>
              </a:lnSpc>
              <a:spcAft>
                <a:spcPts val="1200"/>
              </a:spcAft>
              <a:buSzPct val="100000"/>
              <a:defRPr/>
            </a:pPr>
            <a:endParaRPr lang="es-ES" dirty="0"/>
          </a:p>
          <a:p>
            <a:pPr marL="531813" lvl="3" indent="-531813">
              <a:lnSpc>
                <a:spcPct val="150000"/>
              </a:lnSpc>
              <a:spcAft>
                <a:spcPts val="1200"/>
              </a:spcAft>
              <a:buSzPct val="100000"/>
              <a:defRPr/>
            </a:pPr>
            <a:endParaRPr lang="es-ES" dirty="0"/>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67</a:t>
            </a:fld>
            <a:endParaRPr lang="es-ES" dirty="0"/>
          </a:p>
        </p:txBody>
      </p:sp>
      <p:pic>
        <p:nvPicPr>
          <p:cNvPr id="6" name="Imagen 5">
            <a:extLst>
              <a:ext uri="{FF2B5EF4-FFF2-40B4-BE49-F238E27FC236}">
                <a16:creationId xmlns:a16="http://schemas.microsoft.com/office/drawing/2014/main" id="{652645E8-D9E9-BEDF-C121-4AC940C995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9133" y="2844376"/>
            <a:ext cx="7004664" cy="1169248"/>
          </a:xfrm>
          <a:prstGeom prst="rect">
            <a:avLst/>
          </a:prstGeom>
        </p:spPr>
      </p:pic>
      <p:pic>
        <p:nvPicPr>
          <p:cNvPr id="8" name="Imagen 7">
            <a:extLst>
              <a:ext uri="{FF2B5EF4-FFF2-40B4-BE49-F238E27FC236}">
                <a16:creationId xmlns:a16="http://schemas.microsoft.com/office/drawing/2014/main" id="{ED58A5C1-4A0F-2E04-0EAC-DFC62433D2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9379" y="5275356"/>
            <a:ext cx="5558856" cy="287131"/>
          </a:xfrm>
          <a:prstGeom prst="rect">
            <a:avLst/>
          </a:prstGeom>
        </p:spPr>
      </p:pic>
    </p:spTree>
    <p:extLst>
      <p:ext uri="{BB962C8B-B14F-4D97-AF65-F5344CB8AC3E}">
        <p14:creationId xmlns:p14="http://schemas.microsoft.com/office/powerpoint/2010/main" val="8323383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xfrm>
            <a:off x="871505" y="557972"/>
            <a:ext cx="11041227" cy="432048"/>
          </a:xfrm>
        </p:spPr>
        <p:txBody>
          <a:bodyPr>
            <a:normAutofit fontScale="90000"/>
          </a:bodyPr>
          <a:lstStyle/>
          <a:p>
            <a:r>
              <a:rPr lang="es-ES" dirty="0">
                <a:solidFill>
                  <a:srgbClr val="8BB425"/>
                </a:solidFill>
              </a:rPr>
              <a:t>Resilience4J</a:t>
            </a:r>
            <a:br>
              <a:rPr lang="es-ES" dirty="0">
                <a:solidFill>
                  <a:srgbClr val="8BB425"/>
                </a:solidFill>
              </a:rPr>
            </a:br>
            <a:br>
              <a:rPr lang="es-ES" dirty="0">
                <a:solidFill>
                  <a:srgbClr val="8BB425"/>
                </a:solidFill>
              </a:rPr>
            </a:br>
            <a:endParaRPr lang="es-ES" dirty="0">
              <a:solidFill>
                <a:srgbClr val="8BB425"/>
              </a:solidFill>
            </a:endParaRPr>
          </a:p>
        </p:txBody>
      </p:sp>
      <p:sp>
        <p:nvSpPr>
          <p:cNvPr id="3" name="2 Marcador de contenido"/>
          <p:cNvSpPr>
            <a:spLocks noGrp="1"/>
          </p:cNvSpPr>
          <p:nvPr>
            <p:ph sz="half" idx="2"/>
          </p:nvPr>
        </p:nvSpPr>
        <p:spPr>
          <a:xfrm>
            <a:off x="871505" y="1439078"/>
            <a:ext cx="10352315" cy="4642994"/>
          </a:xfrm>
        </p:spPr>
        <p:txBody>
          <a:bodyPr numCol="1">
            <a:noAutofit/>
          </a:bodyPr>
          <a:lstStyle/>
          <a:p>
            <a:pPr marL="531813" lvl="3" indent="-531813">
              <a:lnSpc>
                <a:spcPct val="100000"/>
              </a:lnSpc>
              <a:spcAft>
                <a:spcPts val="1200"/>
              </a:spcAft>
              <a:buSzPct val="100000"/>
              <a:defRPr/>
            </a:pPr>
            <a:r>
              <a:rPr lang="es-ES" dirty="0"/>
              <a:t>Resilience4J viene a sustituir a </a:t>
            </a:r>
            <a:r>
              <a:rPr lang="es-ES" dirty="0" err="1"/>
              <a:t>Hystrix</a:t>
            </a:r>
            <a:r>
              <a:rPr lang="es-ES" dirty="0"/>
              <a:t>.</a:t>
            </a:r>
          </a:p>
          <a:p>
            <a:pPr marL="531813" lvl="3" indent="-531813">
              <a:lnSpc>
                <a:spcPct val="100000"/>
              </a:lnSpc>
              <a:spcAft>
                <a:spcPts val="1200"/>
              </a:spcAft>
              <a:buSzPct val="100000"/>
              <a:defRPr/>
            </a:pPr>
            <a:endParaRPr lang="es-ES" dirty="0"/>
          </a:p>
          <a:p>
            <a:pPr marL="531813" lvl="3" indent="-531813">
              <a:lnSpc>
                <a:spcPct val="100000"/>
              </a:lnSpc>
              <a:spcAft>
                <a:spcPts val="1200"/>
              </a:spcAft>
              <a:buSzPct val="100000"/>
              <a:defRPr/>
            </a:pPr>
            <a:r>
              <a:rPr lang="es-ES" dirty="0"/>
              <a:t>Dependencia necesaria</a:t>
            </a:r>
          </a:p>
          <a:p>
            <a:endParaRPr lang="es-ES" sz="1600" dirty="0"/>
          </a:p>
          <a:p>
            <a:pPr marL="531813" lvl="3" indent="-531813">
              <a:lnSpc>
                <a:spcPct val="150000"/>
              </a:lnSpc>
              <a:spcAft>
                <a:spcPts val="1200"/>
              </a:spcAft>
              <a:buSzPct val="100000"/>
              <a:defRPr/>
            </a:pPr>
            <a:endParaRPr lang="es-ES" dirty="0"/>
          </a:p>
          <a:p>
            <a:pPr marL="531813" lvl="3" indent="-531813">
              <a:lnSpc>
                <a:spcPct val="150000"/>
              </a:lnSpc>
              <a:spcAft>
                <a:spcPts val="1200"/>
              </a:spcAft>
              <a:buSzPct val="100000"/>
              <a:defRPr/>
            </a:pPr>
            <a:endParaRPr lang="es-ES" dirty="0"/>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68</a:t>
            </a:fld>
            <a:endParaRPr lang="es-ES" dirty="0"/>
          </a:p>
        </p:txBody>
      </p:sp>
      <p:pic>
        <p:nvPicPr>
          <p:cNvPr id="6" name="Imagen 5">
            <a:extLst>
              <a:ext uri="{FF2B5EF4-FFF2-40B4-BE49-F238E27FC236}">
                <a16:creationId xmlns:a16="http://schemas.microsoft.com/office/drawing/2014/main" id="{2BA012B1-D1DB-DC0E-A00D-4185F22008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0638" y="3304488"/>
            <a:ext cx="8964368" cy="1066033"/>
          </a:xfrm>
          <a:prstGeom prst="rect">
            <a:avLst/>
          </a:prstGeom>
        </p:spPr>
      </p:pic>
    </p:spTree>
    <p:extLst>
      <p:ext uri="{BB962C8B-B14F-4D97-AF65-F5344CB8AC3E}">
        <p14:creationId xmlns:p14="http://schemas.microsoft.com/office/powerpoint/2010/main" val="21786998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xfrm>
            <a:off x="871505" y="557972"/>
            <a:ext cx="11041227" cy="432048"/>
          </a:xfrm>
        </p:spPr>
        <p:txBody>
          <a:bodyPr>
            <a:normAutofit fontScale="90000"/>
          </a:bodyPr>
          <a:lstStyle/>
          <a:p>
            <a:r>
              <a:rPr lang="es-ES" dirty="0">
                <a:solidFill>
                  <a:srgbClr val="8BB425"/>
                </a:solidFill>
              </a:rPr>
              <a:t>Resilience4J</a:t>
            </a:r>
            <a:br>
              <a:rPr lang="es-ES" dirty="0">
                <a:solidFill>
                  <a:srgbClr val="8BB425"/>
                </a:solidFill>
              </a:rPr>
            </a:br>
            <a:br>
              <a:rPr lang="es-ES" dirty="0">
                <a:solidFill>
                  <a:srgbClr val="8BB425"/>
                </a:solidFill>
              </a:rPr>
            </a:br>
            <a:endParaRPr lang="es-ES" dirty="0">
              <a:solidFill>
                <a:srgbClr val="8BB425"/>
              </a:solidFill>
            </a:endParaRPr>
          </a:p>
        </p:txBody>
      </p:sp>
      <p:sp>
        <p:nvSpPr>
          <p:cNvPr id="3" name="2 Marcador de contenido"/>
          <p:cNvSpPr>
            <a:spLocks noGrp="1"/>
          </p:cNvSpPr>
          <p:nvPr>
            <p:ph sz="half" idx="2"/>
          </p:nvPr>
        </p:nvSpPr>
        <p:spPr>
          <a:xfrm>
            <a:off x="871505" y="1439078"/>
            <a:ext cx="6149227" cy="4642994"/>
          </a:xfrm>
        </p:spPr>
        <p:txBody>
          <a:bodyPr numCol="1">
            <a:noAutofit/>
          </a:bodyPr>
          <a:lstStyle/>
          <a:p>
            <a:pPr marL="0" lvl="3" indent="0">
              <a:lnSpc>
                <a:spcPct val="100000"/>
              </a:lnSpc>
              <a:spcAft>
                <a:spcPts val="1200"/>
              </a:spcAft>
              <a:buSzPct val="100000"/>
              <a:buNone/>
              <a:defRPr/>
            </a:pPr>
            <a:endParaRPr lang="es-ES" dirty="0"/>
          </a:p>
          <a:p>
            <a:pPr marL="531813" lvl="3" indent="-531813">
              <a:lnSpc>
                <a:spcPct val="100000"/>
              </a:lnSpc>
              <a:spcAft>
                <a:spcPts val="1200"/>
              </a:spcAft>
              <a:buSzPct val="100000"/>
              <a:defRPr/>
            </a:pPr>
            <a:r>
              <a:rPr lang="es-ES" dirty="0"/>
              <a:t>Estados de </a:t>
            </a:r>
            <a:r>
              <a:rPr lang="es-ES" dirty="0" err="1"/>
              <a:t>Circuit</a:t>
            </a:r>
            <a:r>
              <a:rPr lang="es-ES" dirty="0"/>
              <a:t> Breaker:</a:t>
            </a:r>
          </a:p>
          <a:p>
            <a:pPr marL="989013" lvl="4" indent="-531813">
              <a:lnSpc>
                <a:spcPct val="100000"/>
              </a:lnSpc>
              <a:spcAft>
                <a:spcPts val="1200"/>
              </a:spcAft>
              <a:buSzPct val="100000"/>
              <a:defRPr/>
            </a:pPr>
            <a:r>
              <a:rPr lang="es-ES" b="1" dirty="0"/>
              <a:t>Cerrado</a:t>
            </a:r>
            <a:r>
              <a:rPr lang="es-ES" dirty="0"/>
              <a:t>: Es el estado inicial. Cuando no hay errores.</a:t>
            </a:r>
          </a:p>
          <a:p>
            <a:pPr marL="989013" lvl="4" indent="-531813">
              <a:lnSpc>
                <a:spcPct val="100000"/>
              </a:lnSpc>
              <a:spcAft>
                <a:spcPts val="1200"/>
              </a:spcAft>
              <a:buSzPct val="100000"/>
              <a:defRPr/>
            </a:pPr>
            <a:r>
              <a:rPr lang="es-ES" b="1" dirty="0"/>
              <a:t>Abierto</a:t>
            </a:r>
            <a:r>
              <a:rPr lang="es-ES" dirty="0"/>
              <a:t>. Cuando se ha superado la tasa de fallos se cambia a estado abierto. En este estado, las peticiones no se reciben. Transcurrido un cierto tiempo se cambiará a semiabierto.</a:t>
            </a:r>
          </a:p>
          <a:p>
            <a:pPr marL="989013" lvl="4" indent="-531813">
              <a:lnSpc>
                <a:spcPct val="100000"/>
              </a:lnSpc>
              <a:spcAft>
                <a:spcPts val="1200"/>
              </a:spcAft>
              <a:buSzPct val="100000"/>
              <a:defRPr/>
            </a:pPr>
            <a:r>
              <a:rPr lang="es-ES" b="1" dirty="0"/>
              <a:t>Semiabierto</a:t>
            </a:r>
            <a:r>
              <a:rPr lang="es-ES" dirty="0"/>
              <a:t>. Se ejecutarán varias peticiones para ver si el microservicio funciona bien o no. Si todo funciona correctamente vuelve a estado cerrado, si sigue habiendo errores volverá a estado abierto.</a:t>
            </a:r>
          </a:p>
          <a:p>
            <a:endParaRPr lang="es-ES" sz="1600" dirty="0"/>
          </a:p>
          <a:p>
            <a:pPr marL="531813" lvl="3" indent="-531813">
              <a:lnSpc>
                <a:spcPct val="150000"/>
              </a:lnSpc>
              <a:spcAft>
                <a:spcPts val="1200"/>
              </a:spcAft>
              <a:buSzPct val="100000"/>
              <a:defRPr/>
            </a:pPr>
            <a:endParaRPr lang="es-ES" dirty="0"/>
          </a:p>
          <a:p>
            <a:pPr marL="531813" lvl="3" indent="-531813">
              <a:lnSpc>
                <a:spcPct val="150000"/>
              </a:lnSpc>
              <a:spcAft>
                <a:spcPts val="1200"/>
              </a:spcAft>
              <a:buSzPct val="100000"/>
              <a:defRPr/>
            </a:pPr>
            <a:endParaRPr lang="es-ES" dirty="0"/>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69</a:t>
            </a:fld>
            <a:endParaRPr lang="es-ES" dirty="0"/>
          </a:p>
        </p:txBody>
      </p:sp>
      <p:pic>
        <p:nvPicPr>
          <p:cNvPr id="6" name="Imagen 5">
            <a:extLst>
              <a:ext uri="{FF2B5EF4-FFF2-40B4-BE49-F238E27FC236}">
                <a16:creationId xmlns:a16="http://schemas.microsoft.com/office/drawing/2014/main" id="{57B80C8F-3FE3-3DD8-5045-A4FE569C49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1792" y="2127126"/>
            <a:ext cx="3608703" cy="2603748"/>
          </a:xfrm>
          <a:prstGeom prst="rect">
            <a:avLst/>
          </a:prstGeom>
        </p:spPr>
      </p:pic>
    </p:spTree>
    <p:extLst>
      <p:ext uri="{BB962C8B-B14F-4D97-AF65-F5344CB8AC3E}">
        <p14:creationId xmlns:p14="http://schemas.microsoft.com/office/powerpoint/2010/main" val="753082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9DB5082-B187-FB8E-ED22-97748298E6D9}"/>
              </a:ext>
            </a:extLst>
          </p:cNvPr>
          <p:cNvPicPr>
            <a:picLocks noChangeAspect="1"/>
          </p:cNvPicPr>
          <p:nvPr/>
        </p:nvPicPr>
        <p:blipFill>
          <a:blip r:embed="rId2"/>
          <a:stretch>
            <a:fillRect/>
          </a:stretch>
        </p:blipFill>
        <p:spPr>
          <a:xfrm>
            <a:off x="0" y="0"/>
            <a:ext cx="12192000" cy="6950813"/>
          </a:xfrm>
          <a:prstGeom prst="rect">
            <a:avLst/>
          </a:prstGeom>
        </p:spPr>
      </p:pic>
      <p:pic>
        <p:nvPicPr>
          <p:cNvPr id="9" name="Imagen 8">
            <a:extLst>
              <a:ext uri="{FF2B5EF4-FFF2-40B4-BE49-F238E27FC236}">
                <a16:creationId xmlns:a16="http://schemas.microsoft.com/office/drawing/2014/main" id="{21FEB701-779B-8168-061E-D9AB03E99FB2}"/>
              </a:ext>
            </a:extLst>
          </p:cNvPr>
          <p:cNvPicPr>
            <a:picLocks noChangeAspect="1"/>
          </p:cNvPicPr>
          <p:nvPr/>
        </p:nvPicPr>
        <p:blipFill>
          <a:blip r:embed="rId3"/>
          <a:stretch>
            <a:fillRect/>
          </a:stretch>
        </p:blipFill>
        <p:spPr>
          <a:xfrm>
            <a:off x="296843" y="204431"/>
            <a:ext cx="2047316" cy="1241659"/>
          </a:xfrm>
          <a:prstGeom prst="rect">
            <a:avLst/>
          </a:prstGeom>
        </p:spPr>
      </p:pic>
      <p:sp>
        <p:nvSpPr>
          <p:cNvPr id="10" name="CuadroTexto 9">
            <a:extLst>
              <a:ext uri="{FF2B5EF4-FFF2-40B4-BE49-F238E27FC236}">
                <a16:creationId xmlns:a16="http://schemas.microsoft.com/office/drawing/2014/main" id="{E56AA696-93F8-0455-8455-155320838DF3}"/>
              </a:ext>
            </a:extLst>
          </p:cNvPr>
          <p:cNvSpPr txBox="1"/>
          <p:nvPr/>
        </p:nvSpPr>
        <p:spPr>
          <a:xfrm>
            <a:off x="4454643" y="2563108"/>
            <a:ext cx="6204317" cy="784830"/>
          </a:xfrm>
          <a:prstGeom prst="rect">
            <a:avLst/>
          </a:prstGeom>
          <a:noFill/>
        </p:spPr>
        <p:txBody>
          <a:bodyPr wrap="square" rtlCol="0">
            <a:spAutoFit/>
          </a:bodyPr>
          <a:lstStyle/>
          <a:p>
            <a:pPr algn="r"/>
            <a:r>
              <a:rPr lang="es-ES" sz="4500" b="1" dirty="0">
                <a:solidFill>
                  <a:schemeClr val="tx1">
                    <a:lumMod val="85000"/>
                    <a:lumOff val="15000"/>
                  </a:schemeClr>
                </a:solidFill>
                <a:latin typeface="GE Inspira" panose="020F0603030400020203" pitchFamily="34" charset="0"/>
              </a:rPr>
              <a:t>PORTADILLA 1</a:t>
            </a:r>
          </a:p>
        </p:txBody>
      </p:sp>
      <p:sp>
        <p:nvSpPr>
          <p:cNvPr id="11" name="CuadroTexto 10">
            <a:extLst>
              <a:ext uri="{FF2B5EF4-FFF2-40B4-BE49-F238E27FC236}">
                <a16:creationId xmlns:a16="http://schemas.microsoft.com/office/drawing/2014/main" id="{3943FC6A-ABA6-2635-140A-78A37594ACAE}"/>
              </a:ext>
            </a:extLst>
          </p:cNvPr>
          <p:cNvSpPr txBox="1"/>
          <p:nvPr/>
        </p:nvSpPr>
        <p:spPr>
          <a:xfrm>
            <a:off x="7016816" y="3347938"/>
            <a:ext cx="3378907" cy="1292662"/>
          </a:xfrm>
          <a:prstGeom prst="rect">
            <a:avLst/>
          </a:prstGeom>
          <a:noFill/>
        </p:spPr>
        <p:txBody>
          <a:bodyPr wrap="square" rtlCol="0">
            <a:spAutoFit/>
          </a:bodyPr>
          <a:lstStyle/>
          <a:p>
            <a:pPr algn="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Lorem</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Ipsum</a:t>
            </a:r>
            <a:r>
              <a:rPr lang="es-ES" sz="1300" dirty="0">
                <a:solidFill>
                  <a:schemeClr val="tx1">
                    <a:lumMod val="75000"/>
                    <a:lumOff val="25000"/>
                  </a:schemeClr>
                </a:solidFill>
                <a:latin typeface="GE Inspira" panose="020F0603030400020203" pitchFamily="34" charset="0"/>
              </a:rPr>
              <a:t> has </a:t>
            </a:r>
            <a:r>
              <a:rPr lang="es-ES" sz="1300" dirty="0" err="1">
                <a:solidFill>
                  <a:schemeClr val="tx1">
                    <a:lumMod val="75000"/>
                    <a:lumOff val="25000"/>
                  </a:schemeClr>
                </a:solidFill>
                <a:latin typeface="GE Inspira" panose="020F0603030400020203" pitchFamily="34" charset="0"/>
              </a:rPr>
              <a:t>been</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the</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industry's</a:t>
            </a:r>
            <a:r>
              <a:rPr lang="es-ES" sz="1300" dirty="0">
                <a:solidFill>
                  <a:schemeClr val="tx1">
                    <a:lumMod val="75000"/>
                    <a:lumOff val="25000"/>
                  </a:schemeClr>
                </a:solidFill>
                <a:latin typeface="GE Inspira" panose="020F0603030400020203" pitchFamily="34" charset="0"/>
              </a:rPr>
              <a:t> standard </a:t>
            </a:r>
            <a:r>
              <a:rPr lang="es-ES" sz="1300" dirty="0" err="1">
                <a:solidFill>
                  <a:schemeClr val="tx1">
                    <a:lumMod val="75000"/>
                    <a:lumOff val="25000"/>
                  </a:schemeClr>
                </a:solidFill>
                <a:latin typeface="GE Inspira" panose="020F0603030400020203" pitchFamily="34" charset="0"/>
              </a:rPr>
              <a:t>dummy</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text</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ever</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since</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the</a:t>
            </a:r>
            <a:r>
              <a:rPr lang="es-ES" sz="1300" dirty="0">
                <a:solidFill>
                  <a:schemeClr val="tx1">
                    <a:lumMod val="75000"/>
                    <a:lumOff val="25000"/>
                  </a:schemeClr>
                </a:solidFill>
                <a:latin typeface="GE Inspira" panose="020F0603030400020203" pitchFamily="34" charset="0"/>
              </a:rPr>
              <a:t> 1500s, </a:t>
            </a:r>
            <a:r>
              <a:rPr lang="es-ES" sz="1300" dirty="0" err="1">
                <a:solidFill>
                  <a:schemeClr val="tx1">
                    <a:lumMod val="75000"/>
                    <a:lumOff val="25000"/>
                  </a:schemeClr>
                </a:solidFill>
                <a:latin typeface="GE Inspira" panose="020F0603030400020203" pitchFamily="34" charset="0"/>
              </a:rPr>
              <a:t>when</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an</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unknown</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printer</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took</a:t>
            </a:r>
            <a:r>
              <a:rPr lang="es-ES" sz="1300" dirty="0">
                <a:solidFill>
                  <a:schemeClr val="tx1">
                    <a:lumMod val="75000"/>
                    <a:lumOff val="25000"/>
                  </a:schemeClr>
                </a:solidFill>
                <a:latin typeface="GE Inspira" panose="020F0603030400020203" pitchFamily="34" charset="0"/>
              </a:rPr>
              <a:t> a </a:t>
            </a:r>
            <a:r>
              <a:rPr lang="es-ES" sz="1300" dirty="0" err="1">
                <a:solidFill>
                  <a:schemeClr val="tx1">
                    <a:lumMod val="75000"/>
                    <a:lumOff val="25000"/>
                  </a:schemeClr>
                </a:solidFill>
                <a:latin typeface="GE Inspira" panose="020F0603030400020203" pitchFamily="34" charset="0"/>
              </a:rPr>
              <a:t>galley</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of</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type</a:t>
            </a:r>
            <a:r>
              <a:rPr lang="es-ES" sz="1300" dirty="0">
                <a:solidFill>
                  <a:schemeClr val="tx1">
                    <a:lumMod val="75000"/>
                    <a:lumOff val="25000"/>
                  </a:schemeClr>
                </a:solidFill>
                <a:latin typeface="GE Inspira" panose="020F0603030400020203" pitchFamily="34" charset="0"/>
              </a:rPr>
              <a:t> and </a:t>
            </a:r>
            <a:r>
              <a:rPr lang="es-ES" sz="1300" dirty="0" err="1">
                <a:solidFill>
                  <a:schemeClr val="tx1">
                    <a:lumMod val="75000"/>
                    <a:lumOff val="25000"/>
                  </a:schemeClr>
                </a:solidFill>
                <a:latin typeface="GE Inspira" panose="020F0603030400020203" pitchFamily="34" charset="0"/>
              </a:rPr>
              <a:t>scrambled</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it</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to</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make</a:t>
            </a:r>
            <a:r>
              <a:rPr lang="es-ES" sz="1300" dirty="0">
                <a:solidFill>
                  <a:schemeClr val="tx1">
                    <a:lumMod val="75000"/>
                    <a:lumOff val="25000"/>
                  </a:schemeClr>
                </a:solidFill>
                <a:latin typeface="GE Inspira" panose="020F0603030400020203" pitchFamily="34" charset="0"/>
              </a:rPr>
              <a:t> a </a:t>
            </a:r>
            <a:r>
              <a:rPr lang="es-ES" sz="1300" dirty="0" err="1">
                <a:solidFill>
                  <a:schemeClr val="tx1">
                    <a:lumMod val="75000"/>
                    <a:lumOff val="25000"/>
                  </a:schemeClr>
                </a:solidFill>
                <a:latin typeface="GE Inspira" panose="020F0603030400020203" pitchFamily="34" charset="0"/>
              </a:rPr>
              <a:t>type</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specimen</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book</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It</a:t>
            </a:r>
            <a:r>
              <a:rPr lang="es-ES" sz="1300" dirty="0">
                <a:solidFill>
                  <a:schemeClr val="tx1">
                    <a:lumMod val="75000"/>
                    <a:lumOff val="25000"/>
                  </a:schemeClr>
                </a:solidFill>
                <a:latin typeface="GE Inspira" panose="020F0603030400020203" pitchFamily="34" charset="0"/>
              </a:rPr>
              <a:t> has </a:t>
            </a:r>
            <a:r>
              <a:rPr lang="es-ES" sz="1300" dirty="0" err="1">
                <a:solidFill>
                  <a:schemeClr val="tx1">
                    <a:lumMod val="75000"/>
                    <a:lumOff val="25000"/>
                  </a:schemeClr>
                </a:solidFill>
                <a:latin typeface="GE Inspira" panose="020F0603030400020203" pitchFamily="34" charset="0"/>
              </a:rPr>
              <a:t>survived</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not</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only</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five</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centuries</a:t>
            </a:r>
            <a:r>
              <a:rPr lang="es-ES" sz="1300" dirty="0">
                <a:solidFill>
                  <a:schemeClr val="tx1">
                    <a:lumMod val="75000"/>
                    <a:lumOff val="25000"/>
                  </a:schemeClr>
                </a:solidFill>
                <a:latin typeface="GE Inspira" panose="020F0603030400020203" pitchFamily="34" charset="0"/>
              </a:rPr>
              <a:t>.</a:t>
            </a:r>
          </a:p>
        </p:txBody>
      </p:sp>
    </p:spTree>
    <p:extLst>
      <p:ext uri="{BB962C8B-B14F-4D97-AF65-F5344CB8AC3E}">
        <p14:creationId xmlns:p14="http://schemas.microsoft.com/office/powerpoint/2010/main" val="35551357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xfrm>
            <a:off x="871505" y="557972"/>
            <a:ext cx="11041227" cy="432048"/>
          </a:xfrm>
        </p:spPr>
        <p:txBody>
          <a:bodyPr>
            <a:normAutofit fontScale="90000"/>
          </a:bodyPr>
          <a:lstStyle/>
          <a:p>
            <a:r>
              <a:rPr lang="es-ES" dirty="0">
                <a:solidFill>
                  <a:srgbClr val="8BB425"/>
                </a:solidFill>
              </a:rPr>
              <a:t>Resilience4J</a:t>
            </a:r>
            <a:br>
              <a:rPr lang="es-ES" dirty="0">
                <a:solidFill>
                  <a:srgbClr val="8BB425"/>
                </a:solidFill>
              </a:rPr>
            </a:br>
            <a:br>
              <a:rPr lang="es-ES" dirty="0">
                <a:solidFill>
                  <a:srgbClr val="8BB425"/>
                </a:solidFill>
              </a:rPr>
            </a:br>
            <a:endParaRPr lang="es-ES" dirty="0">
              <a:solidFill>
                <a:srgbClr val="8BB425"/>
              </a:solidFill>
            </a:endParaRPr>
          </a:p>
        </p:txBody>
      </p:sp>
      <p:sp>
        <p:nvSpPr>
          <p:cNvPr id="3" name="2 Marcador de contenido"/>
          <p:cNvSpPr>
            <a:spLocks noGrp="1"/>
          </p:cNvSpPr>
          <p:nvPr>
            <p:ph sz="half" idx="2"/>
          </p:nvPr>
        </p:nvSpPr>
        <p:spPr>
          <a:xfrm>
            <a:off x="871505" y="1439078"/>
            <a:ext cx="10352315" cy="4642994"/>
          </a:xfrm>
        </p:spPr>
        <p:txBody>
          <a:bodyPr numCol="1">
            <a:noAutofit/>
          </a:bodyPr>
          <a:lstStyle/>
          <a:p>
            <a:pPr marL="531813" lvl="3" indent="-531813">
              <a:lnSpc>
                <a:spcPct val="100000"/>
              </a:lnSpc>
              <a:spcAft>
                <a:spcPts val="1200"/>
              </a:spcAft>
              <a:buSzPct val="100000"/>
              <a:defRPr/>
            </a:pPr>
            <a:r>
              <a:rPr lang="es-ES" dirty="0"/>
              <a:t>Parámetros de </a:t>
            </a:r>
            <a:r>
              <a:rPr lang="es-ES" dirty="0" err="1"/>
              <a:t>Circuit</a:t>
            </a:r>
            <a:r>
              <a:rPr lang="es-ES" dirty="0"/>
              <a:t> Breaker:</a:t>
            </a:r>
          </a:p>
          <a:p>
            <a:pPr marL="989013" lvl="4" indent="-531813">
              <a:lnSpc>
                <a:spcPct val="100000"/>
              </a:lnSpc>
              <a:spcAft>
                <a:spcPts val="1200"/>
              </a:spcAft>
              <a:buSzPct val="100000"/>
              <a:defRPr/>
            </a:pPr>
            <a:r>
              <a:rPr lang="es-ES" b="1" dirty="0" err="1"/>
              <a:t>slidingWindowSize</a:t>
            </a:r>
            <a:r>
              <a:rPr lang="es-ES" b="1" dirty="0"/>
              <a:t>(100)</a:t>
            </a:r>
            <a:r>
              <a:rPr lang="es-ES" dirty="0"/>
              <a:t>; Es una muestra estadística, se lanzan 100 peticiones para saber si el estado debe ser abierto o cerrado</a:t>
            </a:r>
          </a:p>
          <a:p>
            <a:pPr marL="989013" lvl="4" indent="-531813">
              <a:lnSpc>
                <a:spcPct val="100000"/>
              </a:lnSpc>
              <a:spcAft>
                <a:spcPts val="1200"/>
              </a:spcAft>
              <a:buSzPct val="100000"/>
              <a:defRPr/>
            </a:pPr>
            <a:r>
              <a:rPr lang="es-ES" b="1" dirty="0" err="1"/>
              <a:t>failureRateThreshold</a:t>
            </a:r>
            <a:r>
              <a:rPr lang="es-ES" b="1" dirty="0"/>
              <a:t>(50%)</a:t>
            </a:r>
            <a:r>
              <a:rPr lang="es-ES" dirty="0"/>
              <a:t>; Es el porcentaje de errores, si de 100 peticiones, fallan 50, el estado cambia a abierto</a:t>
            </a:r>
          </a:p>
          <a:p>
            <a:pPr marL="989013" lvl="4" indent="-531813">
              <a:lnSpc>
                <a:spcPct val="100000"/>
              </a:lnSpc>
              <a:spcAft>
                <a:spcPts val="1200"/>
              </a:spcAft>
              <a:buSzPct val="100000"/>
              <a:defRPr/>
            </a:pPr>
            <a:r>
              <a:rPr lang="es-ES" b="1" dirty="0" err="1"/>
              <a:t>waitDurationInOpenState</a:t>
            </a:r>
            <a:r>
              <a:rPr lang="es-ES" b="1" dirty="0"/>
              <a:t>(60000ms)</a:t>
            </a:r>
            <a:r>
              <a:rPr lang="es-ES" dirty="0"/>
              <a:t>; Es el tiempo que esta esperando en modo abierto</a:t>
            </a:r>
          </a:p>
          <a:p>
            <a:pPr marL="989013" lvl="4" indent="-531813">
              <a:lnSpc>
                <a:spcPct val="100000"/>
              </a:lnSpc>
              <a:spcAft>
                <a:spcPts val="1200"/>
              </a:spcAft>
              <a:buSzPct val="100000"/>
              <a:defRPr/>
            </a:pPr>
            <a:r>
              <a:rPr lang="es-ES" b="1" dirty="0" err="1"/>
              <a:t>permittedNumberOfCallsInHalfOpenState</a:t>
            </a:r>
            <a:r>
              <a:rPr lang="es-ES" b="1" dirty="0"/>
              <a:t>(10)</a:t>
            </a:r>
            <a:r>
              <a:rPr lang="es-ES" dirty="0"/>
              <a:t>; Numero de peticiones permitidas en estado semi abierto.</a:t>
            </a:r>
          </a:p>
          <a:p>
            <a:pPr marL="989013" lvl="4" indent="-531813">
              <a:lnSpc>
                <a:spcPct val="100000"/>
              </a:lnSpc>
              <a:spcAft>
                <a:spcPts val="1200"/>
              </a:spcAft>
              <a:buSzPct val="100000"/>
              <a:defRPr/>
            </a:pPr>
            <a:r>
              <a:rPr lang="es-ES" b="1" dirty="0" err="1"/>
              <a:t>slowCallDurationThreshold</a:t>
            </a:r>
            <a:r>
              <a:rPr lang="es-ES" b="1" dirty="0"/>
              <a:t>(60000ms)</a:t>
            </a:r>
            <a:r>
              <a:rPr lang="es-ES" dirty="0"/>
              <a:t>; Si la petición tarda más de </a:t>
            </a:r>
            <a:r>
              <a:rPr lang="es-ES"/>
              <a:t>60 segundos </a:t>
            </a:r>
            <a:r>
              <a:rPr lang="es-ES" dirty="0"/>
              <a:t>se considera conexión lenta.</a:t>
            </a:r>
          </a:p>
          <a:p>
            <a:pPr marL="989013" lvl="4" indent="-531813">
              <a:lnSpc>
                <a:spcPct val="100000"/>
              </a:lnSpc>
              <a:spcAft>
                <a:spcPts val="1200"/>
              </a:spcAft>
              <a:buSzPct val="100000"/>
              <a:defRPr/>
            </a:pPr>
            <a:r>
              <a:rPr lang="es-ES" b="1" dirty="0" err="1"/>
              <a:t>slowCallRateThreshold</a:t>
            </a:r>
            <a:r>
              <a:rPr lang="es-ES" b="1" dirty="0"/>
              <a:t>(50%)</a:t>
            </a:r>
            <a:r>
              <a:rPr lang="es-ES" dirty="0"/>
              <a:t>; Es el umbral para las peticiones lentas. Si el 50% de las peticiones son lentas, el estado cambia a abierto.</a:t>
            </a:r>
          </a:p>
          <a:p>
            <a:endParaRPr lang="es-ES" dirty="0"/>
          </a:p>
          <a:p>
            <a:endParaRPr lang="es-ES" sz="1600" dirty="0"/>
          </a:p>
          <a:p>
            <a:pPr marL="531813" lvl="3" indent="-531813">
              <a:lnSpc>
                <a:spcPct val="150000"/>
              </a:lnSpc>
              <a:spcAft>
                <a:spcPts val="1200"/>
              </a:spcAft>
              <a:buSzPct val="100000"/>
              <a:defRPr/>
            </a:pPr>
            <a:endParaRPr lang="es-ES" dirty="0"/>
          </a:p>
          <a:p>
            <a:pPr marL="531813" lvl="3" indent="-531813">
              <a:lnSpc>
                <a:spcPct val="150000"/>
              </a:lnSpc>
              <a:spcAft>
                <a:spcPts val="1200"/>
              </a:spcAft>
              <a:buSzPct val="100000"/>
              <a:defRPr/>
            </a:pPr>
            <a:endParaRPr lang="es-ES" dirty="0"/>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70</a:t>
            </a:fld>
            <a:endParaRPr lang="es-ES" dirty="0"/>
          </a:p>
        </p:txBody>
      </p:sp>
    </p:spTree>
    <p:extLst>
      <p:ext uri="{BB962C8B-B14F-4D97-AF65-F5344CB8AC3E}">
        <p14:creationId xmlns:p14="http://schemas.microsoft.com/office/powerpoint/2010/main" val="41249269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p:txBody>
          <a:bodyPr>
            <a:normAutofit fontScale="90000"/>
          </a:bodyPr>
          <a:lstStyle/>
          <a:p>
            <a:br>
              <a:rPr lang="es-ES" b="1" dirty="0">
                <a:solidFill>
                  <a:srgbClr val="8BB425"/>
                </a:solidFill>
              </a:rPr>
            </a:b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sz="half" idx="2"/>
          </p:nvPr>
        </p:nvSpPr>
        <p:spPr>
          <a:xfrm>
            <a:off x="871505" y="1439078"/>
            <a:ext cx="10352315" cy="4642994"/>
          </a:xfrm>
        </p:spPr>
        <p:txBody>
          <a:bodyPr numCol="1">
            <a:noAutofit/>
          </a:bodyPr>
          <a:lstStyle/>
          <a:p>
            <a:pPr marL="0" lvl="3" indent="0">
              <a:lnSpc>
                <a:spcPct val="150000"/>
              </a:lnSpc>
              <a:spcAft>
                <a:spcPts val="1200"/>
              </a:spcAft>
              <a:buSzPct val="100000"/>
              <a:buNone/>
              <a:defRPr/>
            </a:pPr>
            <a:endParaRPr lang="es-ES" sz="1800" b="1" dirty="0">
              <a:solidFill>
                <a:srgbClr val="8BB425"/>
              </a:solidFill>
              <a:latin typeface="Arial" pitchFamily="34" charset="0"/>
              <a:ea typeface="+mj-ea"/>
              <a:cs typeface="Arial" pitchFamily="34" charset="0"/>
            </a:endParaRPr>
          </a:p>
          <a:p>
            <a:pPr marL="0" lvl="3" indent="0">
              <a:lnSpc>
                <a:spcPct val="150000"/>
              </a:lnSpc>
              <a:spcAft>
                <a:spcPts val="1200"/>
              </a:spcAft>
              <a:buSzPct val="100000"/>
              <a:buNone/>
              <a:defRPr/>
            </a:pPr>
            <a:endParaRPr lang="es-ES" sz="1800" b="1" dirty="0">
              <a:solidFill>
                <a:srgbClr val="8BB425"/>
              </a:solidFill>
              <a:latin typeface="Arial" pitchFamily="34" charset="0"/>
              <a:ea typeface="+mj-ea"/>
              <a:cs typeface="Arial" pitchFamily="34" charset="0"/>
            </a:endParaRPr>
          </a:p>
          <a:p>
            <a:pPr marL="0" lvl="3" indent="0" algn="ctr">
              <a:lnSpc>
                <a:spcPct val="150000"/>
              </a:lnSpc>
              <a:spcAft>
                <a:spcPts val="1200"/>
              </a:spcAft>
              <a:buSzPct val="100000"/>
              <a:buNone/>
              <a:defRPr/>
            </a:pPr>
            <a:r>
              <a:rPr lang="es-ES" sz="2400" b="1" dirty="0">
                <a:solidFill>
                  <a:srgbClr val="A2BD3D"/>
                </a:solidFill>
                <a:latin typeface="Montserrat" panose="00000500000000000000" pitchFamily="50" charset="0"/>
              </a:rPr>
              <a:t>API Gateway</a:t>
            </a:r>
          </a:p>
          <a:p>
            <a:pPr marL="0" lvl="3" indent="0" algn="ctr">
              <a:lnSpc>
                <a:spcPct val="150000"/>
              </a:lnSpc>
              <a:spcAft>
                <a:spcPts val="1200"/>
              </a:spcAft>
              <a:buSzPct val="100000"/>
              <a:buNone/>
              <a:defRPr/>
            </a:pPr>
            <a:r>
              <a:rPr lang="es-ES" sz="1600" dirty="0"/>
              <a:t>Tema 11</a:t>
            </a:r>
          </a:p>
          <a:p>
            <a:pPr marL="0" lvl="3" indent="0" algn="ctr">
              <a:lnSpc>
                <a:spcPct val="150000"/>
              </a:lnSpc>
              <a:spcAft>
                <a:spcPts val="1200"/>
              </a:spcAft>
              <a:buSzPct val="100000"/>
              <a:buNone/>
              <a:defRPr/>
            </a:pPr>
            <a:endParaRPr lang="es-ES" sz="1800" b="1" dirty="0">
              <a:solidFill>
                <a:srgbClr val="8BB425"/>
              </a:solidFill>
              <a:latin typeface="Arial" pitchFamily="34" charset="0"/>
              <a:ea typeface="+mj-ea"/>
              <a:cs typeface="Arial" pitchFamily="34" charset="0"/>
            </a:endParaRPr>
          </a:p>
          <a:p>
            <a:pPr marL="531813" lvl="3" indent="-531813">
              <a:lnSpc>
                <a:spcPct val="150000"/>
              </a:lnSpc>
              <a:spcAft>
                <a:spcPts val="1200"/>
              </a:spcAft>
              <a:buSzPct val="100000"/>
              <a:defRPr/>
            </a:pPr>
            <a:endParaRPr lang="es-ES" dirty="0"/>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71</a:t>
            </a:fld>
            <a:endParaRPr lang="es-ES" dirty="0"/>
          </a:p>
        </p:txBody>
      </p:sp>
    </p:spTree>
    <p:extLst>
      <p:ext uri="{BB962C8B-B14F-4D97-AF65-F5344CB8AC3E}">
        <p14:creationId xmlns:p14="http://schemas.microsoft.com/office/powerpoint/2010/main" val="20942155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xfrm>
            <a:off x="871505" y="557972"/>
            <a:ext cx="11041227" cy="432048"/>
          </a:xfrm>
        </p:spPr>
        <p:txBody>
          <a:bodyPr>
            <a:normAutofit fontScale="90000"/>
          </a:bodyPr>
          <a:lstStyle/>
          <a:p>
            <a:r>
              <a:rPr lang="es-ES" dirty="0" err="1">
                <a:solidFill>
                  <a:srgbClr val="8BB425"/>
                </a:solidFill>
              </a:rPr>
              <a:t>Zuul</a:t>
            </a:r>
            <a:br>
              <a:rPr lang="es-ES" dirty="0">
                <a:solidFill>
                  <a:srgbClr val="8BB425"/>
                </a:solidFill>
              </a:rPr>
            </a:br>
            <a:br>
              <a:rPr lang="es-ES" dirty="0">
                <a:solidFill>
                  <a:srgbClr val="8BB425"/>
                </a:solidFill>
              </a:rPr>
            </a:br>
            <a:endParaRPr lang="es-ES" dirty="0">
              <a:solidFill>
                <a:srgbClr val="8BB425"/>
              </a:solidFill>
            </a:endParaRPr>
          </a:p>
        </p:txBody>
      </p:sp>
      <p:sp>
        <p:nvSpPr>
          <p:cNvPr id="3" name="2 Marcador de contenido"/>
          <p:cNvSpPr>
            <a:spLocks noGrp="1"/>
          </p:cNvSpPr>
          <p:nvPr>
            <p:ph sz="half" idx="2"/>
          </p:nvPr>
        </p:nvSpPr>
        <p:spPr>
          <a:xfrm>
            <a:off x="871505" y="1439078"/>
            <a:ext cx="10352315" cy="4642994"/>
          </a:xfrm>
        </p:spPr>
        <p:txBody>
          <a:bodyPr numCol="1">
            <a:noAutofit/>
          </a:bodyPr>
          <a:lstStyle/>
          <a:p>
            <a:pPr marL="531813" lvl="3" indent="-531813">
              <a:lnSpc>
                <a:spcPct val="100000"/>
              </a:lnSpc>
              <a:spcAft>
                <a:spcPts val="1200"/>
              </a:spcAft>
              <a:buSzPct val="100000"/>
              <a:defRPr/>
            </a:pPr>
            <a:r>
              <a:rPr lang="es-ES" dirty="0"/>
              <a:t>Con </a:t>
            </a:r>
            <a:r>
              <a:rPr lang="es-ES" dirty="0" err="1"/>
              <a:t>Zuul</a:t>
            </a:r>
            <a:r>
              <a:rPr lang="es-ES" dirty="0"/>
              <a:t> creamos la puerta de enlace con las rutas dinámicas para acceder a los microservicios.</a:t>
            </a:r>
          </a:p>
          <a:p>
            <a:pPr marL="531813" lvl="3" indent="-531813">
              <a:lnSpc>
                <a:spcPct val="100000"/>
              </a:lnSpc>
              <a:spcAft>
                <a:spcPts val="1200"/>
              </a:spcAft>
              <a:buSzPct val="100000"/>
              <a:defRPr/>
            </a:pPr>
            <a:endParaRPr lang="es-ES" dirty="0"/>
          </a:p>
          <a:p>
            <a:pPr marL="531813" lvl="3" indent="-531813">
              <a:lnSpc>
                <a:spcPct val="100000"/>
              </a:lnSpc>
              <a:spcAft>
                <a:spcPts val="1200"/>
              </a:spcAft>
              <a:buSzPct val="100000"/>
              <a:defRPr/>
            </a:pPr>
            <a:r>
              <a:rPr lang="es-ES" dirty="0"/>
              <a:t>Dependencia:</a:t>
            </a:r>
          </a:p>
          <a:p>
            <a:pPr marL="531813" lvl="3" indent="-531813">
              <a:lnSpc>
                <a:spcPct val="100000"/>
              </a:lnSpc>
              <a:spcAft>
                <a:spcPts val="1200"/>
              </a:spcAft>
              <a:buSzPct val="100000"/>
              <a:defRPr/>
            </a:pPr>
            <a:endParaRPr lang="es-ES" dirty="0"/>
          </a:p>
          <a:p>
            <a:pPr marL="0" lvl="3" indent="0">
              <a:lnSpc>
                <a:spcPct val="100000"/>
              </a:lnSpc>
              <a:spcAft>
                <a:spcPts val="1200"/>
              </a:spcAft>
              <a:buSzPct val="100000"/>
              <a:buNone/>
              <a:defRPr/>
            </a:pPr>
            <a:endParaRPr lang="es-ES" dirty="0"/>
          </a:p>
          <a:p>
            <a:pPr marL="531813" lvl="3" indent="-531813">
              <a:lnSpc>
                <a:spcPct val="100000"/>
              </a:lnSpc>
              <a:spcAft>
                <a:spcPts val="1200"/>
              </a:spcAft>
              <a:buSzPct val="100000"/>
              <a:defRPr/>
            </a:pPr>
            <a:endParaRPr lang="es-ES" dirty="0"/>
          </a:p>
          <a:p>
            <a:pPr marL="531813" lvl="3" indent="-531813">
              <a:lnSpc>
                <a:spcPct val="100000"/>
              </a:lnSpc>
              <a:spcAft>
                <a:spcPts val="1200"/>
              </a:spcAft>
              <a:buSzPct val="100000"/>
              <a:defRPr/>
            </a:pPr>
            <a:r>
              <a:rPr lang="es-ES" dirty="0"/>
              <a:t>Rutas dinámicas:</a:t>
            </a:r>
          </a:p>
          <a:p>
            <a:endParaRPr lang="es-ES" sz="1600" dirty="0"/>
          </a:p>
          <a:p>
            <a:pPr marL="531813" lvl="3" indent="-531813">
              <a:lnSpc>
                <a:spcPct val="150000"/>
              </a:lnSpc>
              <a:spcAft>
                <a:spcPts val="1200"/>
              </a:spcAft>
              <a:buSzPct val="100000"/>
              <a:defRPr/>
            </a:pPr>
            <a:endParaRPr lang="es-ES" dirty="0"/>
          </a:p>
          <a:p>
            <a:pPr marL="531813" lvl="3" indent="-531813">
              <a:lnSpc>
                <a:spcPct val="150000"/>
              </a:lnSpc>
              <a:spcAft>
                <a:spcPts val="1200"/>
              </a:spcAft>
              <a:buSzPct val="100000"/>
              <a:defRPr/>
            </a:pPr>
            <a:endParaRPr lang="es-ES" dirty="0"/>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72</a:t>
            </a:fld>
            <a:endParaRPr lang="es-ES" dirty="0"/>
          </a:p>
        </p:txBody>
      </p:sp>
      <p:pic>
        <p:nvPicPr>
          <p:cNvPr id="2" name="Imagen 1">
            <a:extLst>
              <a:ext uri="{FF2B5EF4-FFF2-40B4-BE49-F238E27FC236}">
                <a16:creationId xmlns:a16="http://schemas.microsoft.com/office/drawing/2014/main" id="{019566F2-5536-934F-CC67-053139C0D2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1464" y="2943505"/>
            <a:ext cx="7479996" cy="1024991"/>
          </a:xfrm>
          <a:prstGeom prst="rect">
            <a:avLst/>
          </a:prstGeom>
        </p:spPr>
      </p:pic>
      <p:pic>
        <p:nvPicPr>
          <p:cNvPr id="4" name="Imagen 3">
            <a:extLst>
              <a:ext uri="{FF2B5EF4-FFF2-40B4-BE49-F238E27FC236}">
                <a16:creationId xmlns:a16="http://schemas.microsoft.com/office/drawing/2014/main" id="{6DF042C0-5B14-6AF3-C8A2-B25E8AD46E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1463" y="4672215"/>
            <a:ext cx="7237311" cy="746707"/>
          </a:xfrm>
          <a:prstGeom prst="rect">
            <a:avLst/>
          </a:prstGeom>
        </p:spPr>
      </p:pic>
    </p:spTree>
    <p:extLst>
      <p:ext uri="{BB962C8B-B14F-4D97-AF65-F5344CB8AC3E}">
        <p14:creationId xmlns:p14="http://schemas.microsoft.com/office/powerpoint/2010/main" val="32230841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xfrm>
            <a:off x="871505" y="557972"/>
            <a:ext cx="11041227" cy="432048"/>
          </a:xfrm>
        </p:spPr>
        <p:txBody>
          <a:bodyPr>
            <a:normAutofit fontScale="90000"/>
          </a:bodyPr>
          <a:lstStyle/>
          <a:p>
            <a:r>
              <a:rPr lang="es-ES" dirty="0">
                <a:solidFill>
                  <a:srgbClr val="8BB425"/>
                </a:solidFill>
              </a:rPr>
              <a:t>Spring Cloud Gateway</a:t>
            </a:r>
            <a:br>
              <a:rPr lang="es-ES" dirty="0">
                <a:solidFill>
                  <a:srgbClr val="8BB425"/>
                </a:solidFill>
              </a:rPr>
            </a:br>
            <a:br>
              <a:rPr lang="es-ES" dirty="0">
                <a:solidFill>
                  <a:srgbClr val="8BB425"/>
                </a:solidFill>
              </a:rPr>
            </a:br>
            <a:endParaRPr lang="es-ES" dirty="0">
              <a:solidFill>
                <a:srgbClr val="8BB425"/>
              </a:solidFill>
            </a:endParaRPr>
          </a:p>
        </p:txBody>
      </p:sp>
      <p:sp>
        <p:nvSpPr>
          <p:cNvPr id="3" name="2 Marcador de contenido"/>
          <p:cNvSpPr>
            <a:spLocks noGrp="1"/>
          </p:cNvSpPr>
          <p:nvPr>
            <p:ph sz="half" idx="2"/>
          </p:nvPr>
        </p:nvSpPr>
        <p:spPr>
          <a:xfrm>
            <a:off x="871505" y="1439078"/>
            <a:ext cx="10352315" cy="4642994"/>
          </a:xfrm>
        </p:spPr>
        <p:txBody>
          <a:bodyPr numCol="1">
            <a:noAutofit/>
          </a:bodyPr>
          <a:lstStyle/>
          <a:p>
            <a:pPr marL="531813" lvl="3" indent="-531813">
              <a:lnSpc>
                <a:spcPct val="100000"/>
              </a:lnSpc>
              <a:spcAft>
                <a:spcPts val="1200"/>
              </a:spcAft>
              <a:buSzPct val="100000"/>
              <a:defRPr/>
            </a:pPr>
            <a:r>
              <a:rPr lang="es-ES" dirty="0"/>
              <a:t>Spring Cloud Gateway es una alternativa a </a:t>
            </a:r>
            <a:r>
              <a:rPr lang="es-ES" dirty="0" err="1"/>
              <a:t>Zuul</a:t>
            </a:r>
            <a:r>
              <a:rPr lang="es-ES" dirty="0"/>
              <a:t> Netflix.</a:t>
            </a:r>
          </a:p>
          <a:p>
            <a:pPr marL="0" lvl="3" indent="0">
              <a:lnSpc>
                <a:spcPct val="100000"/>
              </a:lnSpc>
              <a:spcAft>
                <a:spcPts val="1200"/>
              </a:spcAft>
              <a:buSzPct val="100000"/>
              <a:buNone/>
              <a:defRPr/>
            </a:pPr>
            <a:endParaRPr lang="es-ES" dirty="0"/>
          </a:p>
          <a:p>
            <a:pPr marL="531813" lvl="3" indent="-531813">
              <a:lnSpc>
                <a:spcPct val="100000"/>
              </a:lnSpc>
              <a:spcAft>
                <a:spcPts val="1200"/>
              </a:spcAft>
              <a:buSzPct val="100000"/>
              <a:defRPr/>
            </a:pPr>
            <a:r>
              <a:rPr lang="es-ES" dirty="0"/>
              <a:t>Spring Cloud Gateway trabaja con Spring </a:t>
            </a:r>
            <a:r>
              <a:rPr lang="es-ES" dirty="0" err="1"/>
              <a:t>WebFlux</a:t>
            </a:r>
            <a:r>
              <a:rPr lang="es-ES" dirty="0"/>
              <a:t>, mientras que </a:t>
            </a:r>
            <a:r>
              <a:rPr lang="es-ES" dirty="0" err="1"/>
              <a:t>Zuul</a:t>
            </a:r>
            <a:r>
              <a:rPr lang="es-ES" dirty="0"/>
              <a:t> trabaja con API Servlet.</a:t>
            </a:r>
          </a:p>
          <a:p>
            <a:pPr marL="531813" lvl="3" indent="-531813">
              <a:lnSpc>
                <a:spcPct val="100000"/>
              </a:lnSpc>
              <a:spcAft>
                <a:spcPts val="1200"/>
              </a:spcAft>
              <a:buSzPct val="100000"/>
              <a:defRPr/>
            </a:pPr>
            <a:endParaRPr lang="es-ES" dirty="0"/>
          </a:p>
          <a:p>
            <a:pPr marL="531813" lvl="3" indent="-531813">
              <a:lnSpc>
                <a:spcPct val="100000"/>
              </a:lnSpc>
              <a:spcAft>
                <a:spcPts val="1200"/>
              </a:spcAft>
              <a:buSzPct val="100000"/>
              <a:defRPr/>
            </a:pPr>
            <a:r>
              <a:rPr lang="es-ES" dirty="0"/>
              <a:t>La recomendación es crear la puerta de enlace con Spring Cloud Gateway porque además de estar preparado para trabajar con programación reactiva, forma parte de Spring Cloud que ahora es lo mas recomendable ya que </a:t>
            </a:r>
            <a:r>
              <a:rPr lang="es-ES" dirty="0" err="1"/>
              <a:t>Zuul</a:t>
            </a:r>
            <a:r>
              <a:rPr lang="es-ES" dirty="0"/>
              <a:t> Netflix esta en modo mantenimiento y no habrá nuevas versiones.</a:t>
            </a:r>
          </a:p>
          <a:p>
            <a:pPr marL="531813" lvl="3" indent="-531813">
              <a:lnSpc>
                <a:spcPct val="100000"/>
              </a:lnSpc>
              <a:spcAft>
                <a:spcPts val="1200"/>
              </a:spcAft>
              <a:buSzPct val="100000"/>
              <a:defRPr/>
            </a:pPr>
            <a:endParaRPr lang="es-ES" dirty="0"/>
          </a:p>
          <a:p>
            <a:pPr marL="531813" lvl="3" indent="-531813">
              <a:lnSpc>
                <a:spcPct val="100000"/>
              </a:lnSpc>
              <a:spcAft>
                <a:spcPts val="1200"/>
              </a:spcAft>
              <a:buSzPct val="100000"/>
              <a:defRPr/>
            </a:pPr>
            <a:r>
              <a:rPr lang="es-ES" dirty="0"/>
              <a:t>Dependencia necesaria:</a:t>
            </a:r>
          </a:p>
          <a:p>
            <a:endParaRPr lang="es-ES" sz="1600" dirty="0"/>
          </a:p>
          <a:p>
            <a:pPr marL="531813" lvl="3" indent="-531813">
              <a:lnSpc>
                <a:spcPct val="150000"/>
              </a:lnSpc>
              <a:spcAft>
                <a:spcPts val="1200"/>
              </a:spcAft>
              <a:buSzPct val="100000"/>
              <a:defRPr/>
            </a:pPr>
            <a:endParaRPr lang="es-ES" dirty="0"/>
          </a:p>
          <a:p>
            <a:pPr marL="531813" lvl="3" indent="-531813">
              <a:lnSpc>
                <a:spcPct val="150000"/>
              </a:lnSpc>
              <a:spcAft>
                <a:spcPts val="1200"/>
              </a:spcAft>
              <a:buSzPct val="100000"/>
              <a:defRPr/>
            </a:pPr>
            <a:endParaRPr lang="es-ES" dirty="0"/>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73</a:t>
            </a:fld>
            <a:endParaRPr lang="es-ES" dirty="0"/>
          </a:p>
        </p:txBody>
      </p:sp>
      <p:pic>
        <p:nvPicPr>
          <p:cNvPr id="2" name="Imagen 1">
            <a:extLst>
              <a:ext uri="{FF2B5EF4-FFF2-40B4-BE49-F238E27FC236}">
                <a16:creationId xmlns:a16="http://schemas.microsoft.com/office/drawing/2014/main" id="{484EE48C-0B19-BAF8-5064-231ECAB86B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7725" y="5307372"/>
            <a:ext cx="6753315" cy="992656"/>
          </a:xfrm>
          <a:prstGeom prst="rect">
            <a:avLst/>
          </a:prstGeom>
        </p:spPr>
      </p:pic>
    </p:spTree>
    <p:extLst>
      <p:ext uri="{BB962C8B-B14F-4D97-AF65-F5344CB8AC3E}">
        <p14:creationId xmlns:p14="http://schemas.microsoft.com/office/powerpoint/2010/main" val="36830562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p:txBody>
          <a:bodyPr>
            <a:normAutofit fontScale="90000"/>
          </a:bodyPr>
          <a:lstStyle/>
          <a:p>
            <a:br>
              <a:rPr lang="es-ES" b="1" dirty="0">
                <a:solidFill>
                  <a:srgbClr val="8BB425"/>
                </a:solidFill>
              </a:rPr>
            </a:b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sz="half" idx="2"/>
          </p:nvPr>
        </p:nvSpPr>
        <p:spPr>
          <a:xfrm>
            <a:off x="871505" y="1439078"/>
            <a:ext cx="10352315" cy="4642994"/>
          </a:xfrm>
        </p:spPr>
        <p:txBody>
          <a:bodyPr numCol="1">
            <a:noAutofit/>
          </a:bodyPr>
          <a:lstStyle/>
          <a:p>
            <a:pPr marL="0" lvl="3" indent="0">
              <a:lnSpc>
                <a:spcPct val="150000"/>
              </a:lnSpc>
              <a:spcAft>
                <a:spcPts val="1200"/>
              </a:spcAft>
              <a:buSzPct val="100000"/>
              <a:buNone/>
              <a:defRPr/>
            </a:pPr>
            <a:endParaRPr lang="es-ES" sz="1800" b="1" dirty="0">
              <a:solidFill>
                <a:srgbClr val="8BB425"/>
              </a:solidFill>
              <a:latin typeface="Arial" pitchFamily="34" charset="0"/>
              <a:ea typeface="+mj-ea"/>
              <a:cs typeface="Arial" pitchFamily="34" charset="0"/>
            </a:endParaRPr>
          </a:p>
          <a:p>
            <a:pPr marL="0" lvl="3" indent="0">
              <a:lnSpc>
                <a:spcPct val="150000"/>
              </a:lnSpc>
              <a:spcAft>
                <a:spcPts val="1200"/>
              </a:spcAft>
              <a:buSzPct val="100000"/>
              <a:buNone/>
              <a:defRPr/>
            </a:pPr>
            <a:endParaRPr lang="es-ES" sz="1800" b="1" dirty="0">
              <a:solidFill>
                <a:srgbClr val="8BB425"/>
              </a:solidFill>
              <a:latin typeface="Arial" pitchFamily="34" charset="0"/>
              <a:ea typeface="+mj-ea"/>
              <a:cs typeface="Arial" pitchFamily="34" charset="0"/>
            </a:endParaRPr>
          </a:p>
          <a:p>
            <a:pPr marL="0" lvl="3" indent="0" algn="ctr">
              <a:lnSpc>
                <a:spcPct val="150000"/>
              </a:lnSpc>
              <a:spcAft>
                <a:spcPts val="1200"/>
              </a:spcAft>
              <a:buSzPct val="100000"/>
              <a:buNone/>
              <a:defRPr/>
            </a:pPr>
            <a:r>
              <a:rPr lang="es-ES" sz="2400" b="1" dirty="0">
                <a:solidFill>
                  <a:srgbClr val="A2BD3D"/>
                </a:solidFill>
                <a:latin typeface="Montserrat" panose="00000500000000000000" pitchFamily="50" charset="0"/>
              </a:rPr>
              <a:t>Configuración distribuida </a:t>
            </a:r>
          </a:p>
          <a:p>
            <a:pPr marL="0" lvl="3" indent="0" algn="ctr">
              <a:lnSpc>
                <a:spcPct val="150000"/>
              </a:lnSpc>
              <a:spcAft>
                <a:spcPts val="1200"/>
              </a:spcAft>
              <a:buSzPct val="100000"/>
              <a:buNone/>
              <a:defRPr/>
            </a:pPr>
            <a:r>
              <a:rPr lang="es-ES" sz="1600" dirty="0"/>
              <a:t>Tema 12</a:t>
            </a:r>
          </a:p>
          <a:p>
            <a:pPr marL="0" lvl="3" indent="0" algn="ctr">
              <a:lnSpc>
                <a:spcPct val="150000"/>
              </a:lnSpc>
              <a:spcAft>
                <a:spcPts val="1200"/>
              </a:spcAft>
              <a:buSzPct val="100000"/>
              <a:buNone/>
              <a:defRPr/>
            </a:pPr>
            <a:endParaRPr lang="es-ES" sz="1800" b="1" dirty="0">
              <a:solidFill>
                <a:srgbClr val="8BB425"/>
              </a:solidFill>
              <a:latin typeface="Arial" pitchFamily="34" charset="0"/>
              <a:ea typeface="+mj-ea"/>
              <a:cs typeface="Arial" pitchFamily="34" charset="0"/>
            </a:endParaRPr>
          </a:p>
          <a:p>
            <a:pPr marL="531813" lvl="3" indent="-531813">
              <a:lnSpc>
                <a:spcPct val="150000"/>
              </a:lnSpc>
              <a:spcAft>
                <a:spcPts val="1200"/>
              </a:spcAft>
              <a:buSzPct val="100000"/>
              <a:defRPr/>
            </a:pPr>
            <a:endParaRPr lang="es-ES" dirty="0"/>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74</a:t>
            </a:fld>
            <a:endParaRPr lang="es-ES" dirty="0"/>
          </a:p>
        </p:txBody>
      </p:sp>
    </p:spTree>
    <p:extLst>
      <p:ext uri="{BB962C8B-B14F-4D97-AF65-F5344CB8AC3E}">
        <p14:creationId xmlns:p14="http://schemas.microsoft.com/office/powerpoint/2010/main" val="15497373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xfrm>
            <a:off x="871505" y="557972"/>
            <a:ext cx="11041227" cy="432048"/>
          </a:xfrm>
        </p:spPr>
        <p:txBody>
          <a:bodyPr>
            <a:normAutofit fontScale="90000"/>
          </a:bodyPr>
          <a:lstStyle/>
          <a:p>
            <a:r>
              <a:rPr lang="es-ES" dirty="0">
                <a:solidFill>
                  <a:srgbClr val="8BB425"/>
                </a:solidFill>
              </a:rPr>
              <a:t>Spring Cloud </a:t>
            </a:r>
            <a:r>
              <a:rPr lang="es-ES" dirty="0" err="1">
                <a:solidFill>
                  <a:srgbClr val="8BB425"/>
                </a:solidFill>
              </a:rPr>
              <a:t>Config</a:t>
            </a:r>
            <a:r>
              <a:rPr lang="es-ES" dirty="0">
                <a:solidFill>
                  <a:srgbClr val="8BB425"/>
                </a:solidFill>
              </a:rPr>
              <a:t> Server</a:t>
            </a:r>
            <a:br>
              <a:rPr lang="es-ES" dirty="0">
                <a:solidFill>
                  <a:srgbClr val="8BB425"/>
                </a:solidFill>
              </a:rPr>
            </a:br>
            <a:br>
              <a:rPr lang="es-ES" dirty="0">
                <a:solidFill>
                  <a:srgbClr val="8BB425"/>
                </a:solidFill>
              </a:rPr>
            </a:br>
            <a:endParaRPr lang="es-ES" dirty="0">
              <a:solidFill>
                <a:srgbClr val="8BB425"/>
              </a:solidFill>
            </a:endParaRPr>
          </a:p>
        </p:txBody>
      </p:sp>
      <p:sp>
        <p:nvSpPr>
          <p:cNvPr id="3" name="2 Marcador de contenido"/>
          <p:cNvSpPr>
            <a:spLocks noGrp="1"/>
          </p:cNvSpPr>
          <p:nvPr>
            <p:ph sz="half" idx="2"/>
          </p:nvPr>
        </p:nvSpPr>
        <p:spPr>
          <a:xfrm>
            <a:off x="871505" y="1439078"/>
            <a:ext cx="10352315" cy="4642994"/>
          </a:xfrm>
        </p:spPr>
        <p:txBody>
          <a:bodyPr numCol="1">
            <a:noAutofit/>
          </a:bodyPr>
          <a:lstStyle/>
          <a:p>
            <a:pPr marL="531813" lvl="3" indent="-531813">
              <a:lnSpc>
                <a:spcPct val="100000"/>
              </a:lnSpc>
              <a:spcAft>
                <a:spcPts val="1200"/>
              </a:spcAft>
              <a:buSzPct val="100000"/>
              <a:defRPr/>
            </a:pPr>
            <a:r>
              <a:rPr lang="es-ES" dirty="0"/>
              <a:t>Cada microservicio puede mantener su propia configuración o bien centralizarlas en otro microservicio. Para esto utilizamos Spring </a:t>
            </a:r>
            <a:r>
              <a:rPr lang="es-ES" dirty="0" err="1"/>
              <a:t>Clod</a:t>
            </a:r>
            <a:r>
              <a:rPr lang="es-ES" dirty="0"/>
              <a:t> </a:t>
            </a:r>
            <a:r>
              <a:rPr lang="es-ES" dirty="0" err="1"/>
              <a:t>Config</a:t>
            </a:r>
            <a:r>
              <a:rPr lang="es-ES" dirty="0"/>
              <a:t> Server.</a:t>
            </a:r>
          </a:p>
          <a:p>
            <a:pPr marL="531813" lvl="3" indent="-531813">
              <a:lnSpc>
                <a:spcPct val="100000"/>
              </a:lnSpc>
              <a:spcAft>
                <a:spcPts val="1200"/>
              </a:spcAft>
              <a:buSzPct val="100000"/>
              <a:defRPr/>
            </a:pPr>
            <a:r>
              <a:rPr lang="es-ES" dirty="0"/>
              <a:t>El funcionamiento es que cada microservicio consulta su configuración al servidor </a:t>
            </a:r>
            <a:r>
              <a:rPr lang="es-ES" dirty="0" err="1"/>
              <a:t>config</a:t>
            </a:r>
            <a:r>
              <a:rPr lang="es-ES" dirty="0"/>
              <a:t> server y tras obtenerla ya se puede registrar en Eureka Server y estará listo para funcionar.</a:t>
            </a:r>
          </a:p>
          <a:p>
            <a:pPr marL="531813" lvl="3" indent="-531813">
              <a:lnSpc>
                <a:spcPct val="150000"/>
              </a:lnSpc>
              <a:spcAft>
                <a:spcPts val="1200"/>
              </a:spcAft>
              <a:buSzPct val="100000"/>
              <a:defRPr/>
            </a:pPr>
            <a:r>
              <a:rPr lang="es-ES" dirty="0"/>
              <a:t>La dependencia necesaria:</a:t>
            </a:r>
          </a:p>
          <a:p>
            <a:pPr marL="531813" lvl="3" indent="-531813">
              <a:lnSpc>
                <a:spcPct val="150000"/>
              </a:lnSpc>
              <a:spcAft>
                <a:spcPts val="1200"/>
              </a:spcAft>
              <a:buSzPct val="100000"/>
              <a:defRPr/>
            </a:pPr>
            <a:endParaRPr lang="es-ES" dirty="0"/>
          </a:p>
          <a:p>
            <a:pPr marL="531813" lvl="3" indent="-531813">
              <a:lnSpc>
                <a:spcPct val="150000"/>
              </a:lnSpc>
              <a:spcAft>
                <a:spcPts val="1200"/>
              </a:spcAft>
              <a:buSzPct val="100000"/>
              <a:defRPr/>
            </a:pPr>
            <a:endParaRPr lang="es-ES" dirty="0"/>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75</a:t>
            </a:fld>
            <a:endParaRPr lang="es-ES" dirty="0"/>
          </a:p>
        </p:txBody>
      </p:sp>
      <p:pic>
        <p:nvPicPr>
          <p:cNvPr id="2" name="Imagen 1">
            <a:extLst>
              <a:ext uri="{FF2B5EF4-FFF2-40B4-BE49-F238E27FC236}">
                <a16:creationId xmlns:a16="http://schemas.microsoft.com/office/drawing/2014/main" id="{58330F48-064B-7541-9C8B-4D4F590C62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0110" y="3763197"/>
            <a:ext cx="6959548" cy="1171409"/>
          </a:xfrm>
          <a:prstGeom prst="rect">
            <a:avLst/>
          </a:prstGeom>
        </p:spPr>
      </p:pic>
    </p:spTree>
    <p:extLst>
      <p:ext uri="{BB962C8B-B14F-4D97-AF65-F5344CB8AC3E}">
        <p14:creationId xmlns:p14="http://schemas.microsoft.com/office/powerpoint/2010/main" val="35349978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xfrm>
            <a:off x="871505" y="557972"/>
            <a:ext cx="11041227" cy="432048"/>
          </a:xfrm>
        </p:spPr>
        <p:txBody>
          <a:bodyPr>
            <a:normAutofit fontScale="90000"/>
          </a:bodyPr>
          <a:lstStyle/>
          <a:p>
            <a:r>
              <a:rPr lang="es-ES" dirty="0">
                <a:solidFill>
                  <a:srgbClr val="8BB425"/>
                </a:solidFill>
              </a:rPr>
              <a:t>Spring Cloud </a:t>
            </a:r>
            <a:r>
              <a:rPr lang="es-ES" dirty="0" err="1">
                <a:solidFill>
                  <a:srgbClr val="8BB425"/>
                </a:solidFill>
              </a:rPr>
              <a:t>Config</a:t>
            </a:r>
            <a:r>
              <a:rPr lang="es-ES" dirty="0">
                <a:solidFill>
                  <a:srgbClr val="8BB425"/>
                </a:solidFill>
              </a:rPr>
              <a:t> Server</a:t>
            </a:r>
            <a:br>
              <a:rPr lang="es-ES" dirty="0">
                <a:solidFill>
                  <a:srgbClr val="8BB425"/>
                </a:solidFill>
              </a:rPr>
            </a:br>
            <a:br>
              <a:rPr lang="es-ES" dirty="0">
                <a:solidFill>
                  <a:srgbClr val="8BB425"/>
                </a:solidFill>
              </a:rPr>
            </a:br>
            <a:endParaRPr lang="es-ES" dirty="0">
              <a:solidFill>
                <a:srgbClr val="8BB425"/>
              </a:solidFill>
            </a:endParaRPr>
          </a:p>
        </p:txBody>
      </p:sp>
      <p:sp>
        <p:nvSpPr>
          <p:cNvPr id="3" name="2 Marcador de contenido"/>
          <p:cNvSpPr>
            <a:spLocks noGrp="1"/>
          </p:cNvSpPr>
          <p:nvPr>
            <p:ph sz="half" idx="2"/>
          </p:nvPr>
        </p:nvSpPr>
        <p:spPr>
          <a:xfrm>
            <a:off x="871505" y="1439078"/>
            <a:ext cx="10352315" cy="4642994"/>
          </a:xfrm>
        </p:spPr>
        <p:txBody>
          <a:bodyPr numCol="1">
            <a:noAutofit/>
          </a:bodyPr>
          <a:lstStyle/>
          <a:p>
            <a:pPr marL="531813" lvl="3" indent="-531813">
              <a:lnSpc>
                <a:spcPct val="100000"/>
              </a:lnSpc>
              <a:spcAft>
                <a:spcPts val="1200"/>
              </a:spcAft>
              <a:buSzPct val="100000"/>
              <a:defRPr/>
            </a:pPr>
            <a:r>
              <a:rPr lang="es-ES" dirty="0"/>
              <a:t>Utilizando </a:t>
            </a:r>
            <a:r>
              <a:rPr lang="es-ES" dirty="0" err="1"/>
              <a:t>git</a:t>
            </a:r>
            <a:r>
              <a:rPr lang="es-ES" dirty="0"/>
              <a:t> podemos crear un repositorio local donde recoger todas las configuraciones</a:t>
            </a:r>
          </a:p>
          <a:p>
            <a:pPr marL="531813" lvl="3" indent="-531813">
              <a:lnSpc>
                <a:spcPct val="100000"/>
              </a:lnSpc>
              <a:spcAft>
                <a:spcPts val="1200"/>
              </a:spcAft>
              <a:buSzPct val="100000"/>
              <a:defRPr/>
            </a:pPr>
            <a:endParaRPr lang="es-ES" dirty="0"/>
          </a:p>
          <a:p>
            <a:pPr marL="531813" lvl="3" indent="-531813">
              <a:lnSpc>
                <a:spcPct val="100000"/>
              </a:lnSpc>
              <a:spcAft>
                <a:spcPts val="1200"/>
              </a:spcAft>
              <a:buSzPct val="100000"/>
              <a:defRPr/>
            </a:pPr>
            <a:r>
              <a:rPr lang="es-ES" dirty="0"/>
              <a:t>También podemos utilizar repositorios remotos con GitHub.</a:t>
            </a:r>
          </a:p>
          <a:p>
            <a:pPr marL="531813" lvl="3" indent="-531813">
              <a:lnSpc>
                <a:spcPct val="100000"/>
              </a:lnSpc>
              <a:spcAft>
                <a:spcPts val="1200"/>
              </a:spcAft>
              <a:buSzPct val="100000"/>
              <a:defRPr/>
            </a:pPr>
            <a:endParaRPr lang="es-ES" dirty="0"/>
          </a:p>
          <a:p>
            <a:pPr marL="531813" lvl="3" indent="-531813">
              <a:lnSpc>
                <a:spcPct val="100000"/>
              </a:lnSpc>
              <a:spcAft>
                <a:spcPts val="1200"/>
              </a:spcAft>
              <a:buSzPct val="100000"/>
              <a:defRPr/>
            </a:pPr>
            <a:r>
              <a:rPr lang="es-ES" dirty="0"/>
              <a:t>Podremos tener diferentes ambientes como por ejemplo: desarrollo y producción</a:t>
            </a:r>
          </a:p>
          <a:p>
            <a:endParaRPr lang="es-ES" sz="1600" dirty="0"/>
          </a:p>
          <a:p>
            <a:pPr marL="531813" lvl="3" indent="-531813">
              <a:lnSpc>
                <a:spcPct val="150000"/>
              </a:lnSpc>
              <a:spcAft>
                <a:spcPts val="1200"/>
              </a:spcAft>
              <a:buSzPct val="100000"/>
              <a:defRPr/>
            </a:pPr>
            <a:endParaRPr lang="es-ES" dirty="0"/>
          </a:p>
          <a:p>
            <a:pPr marL="531813" lvl="3" indent="-531813">
              <a:lnSpc>
                <a:spcPct val="150000"/>
              </a:lnSpc>
              <a:spcAft>
                <a:spcPts val="1200"/>
              </a:spcAft>
              <a:buSzPct val="100000"/>
              <a:defRPr/>
            </a:pPr>
            <a:endParaRPr lang="es-ES" dirty="0"/>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76</a:t>
            </a:fld>
            <a:endParaRPr lang="es-ES" dirty="0"/>
          </a:p>
        </p:txBody>
      </p:sp>
    </p:spTree>
    <p:extLst>
      <p:ext uri="{BB962C8B-B14F-4D97-AF65-F5344CB8AC3E}">
        <p14:creationId xmlns:p14="http://schemas.microsoft.com/office/powerpoint/2010/main" val="42669608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xfrm>
            <a:off x="871505" y="557972"/>
            <a:ext cx="11041227" cy="432048"/>
          </a:xfrm>
        </p:spPr>
        <p:txBody>
          <a:bodyPr>
            <a:normAutofit fontScale="90000"/>
          </a:bodyPr>
          <a:lstStyle/>
          <a:p>
            <a:r>
              <a:rPr lang="es-ES" dirty="0">
                <a:solidFill>
                  <a:srgbClr val="8BB425"/>
                </a:solidFill>
              </a:rPr>
              <a:t>DOCUMENTACION</a:t>
            </a:r>
            <a:br>
              <a:rPr lang="es-ES" dirty="0">
                <a:solidFill>
                  <a:srgbClr val="8BB425"/>
                </a:solidFill>
              </a:rPr>
            </a:br>
            <a:br>
              <a:rPr lang="es-ES" dirty="0">
                <a:solidFill>
                  <a:srgbClr val="8BB425"/>
                </a:solidFill>
              </a:rPr>
            </a:br>
            <a:endParaRPr lang="es-ES" dirty="0">
              <a:solidFill>
                <a:srgbClr val="8BB425"/>
              </a:solidFill>
            </a:endParaRPr>
          </a:p>
        </p:txBody>
      </p:sp>
      <p:sp>
        <p:nvSpPr>
          <p:cNvPr id="3" name="2 Marcador de contenido"/>
          <p:cNvSpPr>
            <a:spLocks noGrp="1"/>
          </p:cNvSpPr>
          <p:nvPr>
            <p:ph sz="half" idx="2"/>
          </p:nvPr>
        </p:nvSpPr>
        <p:spPr>
          <a:xfrm>
            <a:off x="871505" y="1439078"/>
            <a:ext cx="10352315" cy="4642994"/>
          </a:xfrm>
        </p:spPr>
        <p:txBody>
          <a:bodyPr numCol="1">
            <a:noAutofit/>
          </a:bodyPr>
          <a:lstStyle/>
          <a:p>
            <a:pPr marL="531813" lvl="3" indent="-531813">
              <a:lnSpc>
                <a:spcPct val="100000"/>
              </a:lnSpc>
              <a:spcAft>
                <a:spcPts val="1200"/>
              </a:spcAft>
              <a:buSzPct val="100000"/>
              <a:defRPr/>
            </a:pPr>
            <a:endParaRPr lang="es-ES" dirty="0"/>
          </a:p>
          <a:p>
            <a:pPr marL="531813" lvl="3" indent="-531813">
              <a:lnSpc>
                <a:spcPct val="100000"/>
              </a:lnSpc>
              <a:spcAft>
                <a:spcPts val="1200"/>
              </a:spcAft>
              <a:buSzPct val="100000"/>
              <a:defRPr/>
            </a:pPr>
            <a:r>
              <a:rPr lang="es-ES" dirty="0"/>
              <a:t>Herramientas utilizadas en el curso:</a:t>
            </a:r>
          </a:p>
          <a:p>
            <a:pPr marL="989013" lvl="4" indent="-531813">
              <a:lnSpc>
                <a:spcPct val="100000"/>
              </a:lnSpc>
              <a:spcAft>
                <a:spcPts val="1200"/>
              </a:spcAft>
              <a:buSzPct val="100000"/>
              <a:defRPr/>
            </a:pPr>
            <a:r>
              <a:rPr lang="es-ES" dirty="0"/>
              <a:t>JDK 8: https://</a:t>
            </a:r>
            <a:r>
              <a:rPr lang="es-ES" dirty="0" err="1"/>
              <a:t>www.oracle.com</a:t>
            </a:r>
            <a:r>
              <a:rPr lang="es-ES" dirty="0"/>
              <a:t>/</a:t>
            </a:r>
            <a:r>
              <a:rPr lang="es-ES" dirty="0" err="1"/>
              <a:t>technetwork</a:t>
            </a:r>
            <a:r>
              <a:rPr lang="es-ES" dirty="0"/>
              <a:t>/java/</a:t>
            </a:r>
            <a:r>
              <a:rPr lang="es-ES" dirty="0" err="1"/>
              <a:t>javase</a:t>
            </a:r>
            <a:r>
              <a:rPr lang="es-ES" dirty="0"/>
              <a:t>/</a:t>
            </a:r>
            <a:r>
              <a:rPr lang="es-ES" dirty="0" err="1"/>
              <a:t>downloads</a:t>
            </a:r>
            <a:r>
              <a:rPr lang="es-ES" dirty="0"/>
              <a:t>/jdk8-downloads-2133151.html</a:t>
            </a:r>
          </a:p>
          <a:p>
            <a:pPr marL="989013" lvl="4" indent="-531813">
              <a:lnSpc>
                <a:spcPct val="100000"/>
              </a:lnSpc>
              <a:spcAft>
                <a:spcPts val="1200"/>
              </a:spcAft>
              <a:buSzPct val="100000"/>
              <a:defRPr/>
            </a:pPr>
            <a:r>
              <a:rPr lang="es-ES" dirty="0"/>
              <a:t>Eclipse: https://</a:t>
            </a:r>
            <a:r>
              <a:rPr lang="es-ES" dirty="0" err="1"/>
              <a:t>www.eclipse.org</a:t>
            </a:r>
            <a:r>
              <a:rPr lang="es-ES" dirty="0"/>
              <a:t>/</a:t>
            </a:r>
            <a:r>
              <a:rPr lang="es-ES" dirty="0" err="1"/>
              <a:t>downloads</a:t>
            </a:r>
            <a:endParaRPr lang="es-ES" dirty="0"/>
          </a:p>
          <a:p>
            <a:pPr marL="989013" lvl="4" indent="-531813">
              <a:lnSpc>
                <a:spcPct val="100000"/>
              </a:lnSpc>
              <a:spcAft>
                <a:spcPts val="1200"/>
              </a:spcAft>
              <a:buSzPct val="100000"/>
              <a:defRPr/>
            </a:pPr>
            <a:r>
              <a:rPr lang="es-ES" dirty="0"/>
              <a:t>Tomcat 8: https://</a:t>
            </a:r>
            <a:r>
              <a:rPr lang="es-ES" dirty="0" err="1"/>
              <a:t>tomcat.apache.org</a:t>
            </a:r>
            <a:r>
              <a:rPr lang="es-ES" dirty="0"/>
              <a:t>/download-80.cgi</a:t>
            </a:r>
          </a:p>
          <a:p>
            <a:pPr marL="989013" lvl="4" indent="-531813">
              <a:lnSpc>
                <a:spcPct val="100000"/>
              </a:lnSpc>
              <a:spcAft>
                <a:spcPts val="1200"/>
              </a:spcAft>
              <a:buSzPct val="100000"/>
              <a:defRPr/>
            </a:pPr>
            <a:r>
              <a:rPr lang="es-ES" dirty="0"/>
              <a:t>Maven:  </a:t>
            </a:r>
            <a:r>
              <a:rPr lang="es-ES" dirty="0">
                <a:hlinkClick r:id="rId3">
                  <a:extLst>
                    <a:ext uri="{A12FA001-AC4F-418D-AE19-62706E023703}">
                      <ahyp:hlinkClr xmlns:ahyp="http://schemas.microsoft.com/office/drawing/2018/hyperlinkcolor" val="tx"/>
                    </a:ext>
                  </a:extLst>
                </a:hlinkClick>
              </a:rPr>
              <a:t>https://maven.apache.org/download.cgi</a:t>
            </a:r>
            <a:endParaRPr lang="es-ES" dirty="0"/>
          </a:p>
          <a:p>
            <a:pPr marL="531813" lvl="3" indent="-531813">
              <a:lnSpc>
                <a:spcPct val="100000"/>
              </a:lnSpc>
              <a:spcAft>
                <a:spcPts val="1200"/>
              </a:spcAft>
              <a:buSzPct val="100000"/>
              <a:defRPr/>
            </a:pPr>
            <a:endParaRPr lang="es-ES" dirty="0"/>
          </a:p>
          <a:p>
            <a:pPr marL="531813" lvl="3" indent="-531813">
              <a:lnSpc>
                <a:spcPct val="100000"/>
              </a:lnSpc>
              <a:spcAft>
                <a:spcPts val="1200"/>
              </a:spcAft>
              <a:buSzPct val="100000"/>
              <a:defRPr/>
            </a:pPr>
            <a:r>
              <a:rPr lang="es-ES" dirty="0"/>
              <a:t>Sitio oficial de </a:t>
            </a:r>
            <a:r>
              <a:rPr lang="es-ES" dirty="0" err="1"/>
              <a:t>maven</a:t>
            </a:r>
            <a:r>
              <a:rPr lang="es-ES" dirty="0"/>
              <a:t>: </a:t>
            </a:r>
            <a:r>
              <a:rPr lang="es-ES" dirty="0">
                <a:hlinkClick r:id="rId4">
                  <a:extLst>
                    <a:ext uri="{A12FA001-AC4F-418D-AE19-62706E023703}">
                      <ahyp:hlinkClr xmlns:ahyp="http://schemas.microsoft.com/office/drawing/2018/hyperlinkcolor" val="tx"/>
                    </a:ext>
                  </a:extLst>
                </a:hlinkClick>
              </a:rPr>
              <a:t>https://maven.apache.org</a:t>
            </a:r>
            <a:endParaRPr lang="es-ES" dirty="0"/>
          </a:p>
          <a:p>
            <a:pPr marL="531813" lvl="3" indent="-531813">
              <a:lnSpc>
                <a:spcPct val="100000"/>
              </a:lnSpc>
              <a:spcAft>
                <a:spcPts val="1200"/>
              </a:spcAft>
              <a:buSzPct val="100000"/>
              <a:defRPr/>
            </a:pPr>
            <a:r>
              <a:rPr lang="es-ES" dirty="0"/>
              <a:t>Repositorio de </a:t>
            </a:r>
            <a:r>
              <a:rPr lang="es-ES" dirty="0" err="1"/>
              <a:t>maven</a:t>
            </a:r>
            <a:r>
              <a:rPr lang="es-ES" dirty="0"/>
              <a:t>: https://</a:t>
            </a:r>
            <a:r>
              <a:rPr lang="es-ES" dirty="0" err="1"/>
              <a:t>mvnrepository.com</a:t>
            </a:r>
            <a:endParaRPr lang="es-ES" dirty="0"/>
          </a:p>
          <a:p>
            <a:endParaRPr lang="es-ES" sz="1600" dirty="0"/>
          </a:p>
          <a:p>
            <a:pPr marL="531813" lvl="3" indent="-531813">
              <a:lnSpc>
                <a:spcPct val="150000"/>
              </a:lnSpc>
              <a:spcAft>
                <a:spcPts val="1200"/>
              </a:spcAft>
              <a:buSzPct val="100000"/>
              <a:defRPr/>
            </a:pPr>
            <a:endParaRPr lang="es-ES" dirty="0"/>
          </a:p>
          <a:p>
            <a:pPr marL="531813" lvl="3" indent="-531813">
              <a:lnSpc>
                <a:spcPct val="150000"/>
              </a:lnSpc>
              <a:spcAft>
                <a:spcPts val="1200"/>
              </a:spcAft>
              <a:buSzPct val="100000"/>
              <a:defRPr/>
            </a:pPr>
            <a:endParaRPr lang="es-ES" dirty="0"/>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5"/>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5" name="Marcador de pie de página 4">
            <a:extLst>
              <a:ext uri="{FF2B5EF4-FFF2-40B4-BE49-F238E27FC236}">
                <a16:creationId xmlns:a16="http://schemas.microsoft.com/office/drawing/2014/main" id="{E1087E68-251C-045F-F5BD-26EFFAB03CDB}"/>
              </a:ext>
            </a:extLst>
          </p:cNvPr>
          <p:cNvSpPr>
            <a:spLocks noGrp="1"/>
          </p:cNvSpPr>
          <p:nvPr>
            <p:ph type="ftr" sz="quarter" idx="10"/>
          </p:nvPr>
        </p:nvSpPr>
        <p:spPr/>
        <p:txBody>
          <a:bodyPr/>
          <a:lstStyle/>
          <a:p>
            <a:pPr>
              <a:defRPr/>
            </a:pPr>
            <a:r>
              <a:rPr lang="es-ES"/>
              <a:t>Formador: Ana Isabel Vegas</a:t>
            </a:r>
            <a:endParaRPr lang="es-ES" dirty="0"/>
          </a:p>
        </p:txBody>
      </p:sp>
      <p:sp>
        <p:nvSpPr>
          <p:cNvPr id="7" name="CuadroTexto 6">
            <a:extLst>
              <a:ext uri="{FF2B5EF4-FFF2-40B4-BE49-F238E27FC236}">
                <a16:creationId xmlns:a16="http://schemas.microsoft.com/office/drawing/2014/main" id="{4BA61847-64FE-A57C-FCFA-6900259851C7}"/>
              </a:ext>
            </a:extLst>
          </p:cNvPr>
          <p:cNvSpPr txBox="1"/>
          <p:nvPr/>
        </p:nvSpPr>
        <p:spPr>
          <a:xfrm>
            <a:off x="11669456" y="6430014"/>
            <a:ext cx="522544" cy="369332"/>
          </a:xfrm>
          <a:prstGeom prst="rect">
            <a:avLst/>
          </a:prstGeom>
          <a:noFill/>
        </p:spPr>
        <p:txBody>
          <a:bodyPr wrap="square">
            <a:spAutoFit/>
          </a:bodyPr>
          <a:lstStyle/>
          <a:p>
            <a:fld id="{0D6589CA-84B8-4374-A56F-EE47C518290A}" type="slidenum">
              <a:rPr lang="es-ES" smtClean="0"/>
              <a:pPr/>
              <a:t>77</a:t>
            </a:fld>
            <a:endParaRPr lang="es-ES" dirty="0"/>
          </a:p>
        </p:txBody>
      </p:sp>
    </p:spTree>
    <p:extLst>
      <p:ext uri="{BB962C8B-B14F-4D97-AF65-F5344CB8AC3E}">
        <p14:creationId xmlns:p14="http://schemas.microsoft.com/office/powerpoint/2010/main" val="19249704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E33E3C42-5662-3811-EAE5-E50D81BB2DA7}"/>
              </a:ext>
            </a:extLst>
          </p:cNvPr>
          <p:cNvPicPr>
            <a:picLocks noChangeAspect="1"/>
          </p:cNvPicPr>
          <p:nvPr/>
        </p:nvPicPr>
        <p:blipFill>
          <a:blip r:embed="rId2"/>
          <a:stretch>
            <a:fillRect/>
          </a:stretch>
        </p:blipFill>
        <p:spPr>
          <a:xfrm>
            <a:off x="2978150" y="4889500"/>
            <a:ext cx="6235700" cy="1968500"/>
          </a:xfrm>
          <a:prstGeom prst="rect">
            <a:avLst/>
          </a:prstGeom>
        </p:spPr>
      </p:pic>
      <p:pic>
        <p:nvPicPr>
          <p:cNvPr id="5" name="Imagen 4">
            <a:extLst>
              <a:ext uri="{FF2B5EF4-FFF2-40B4-BE49-F238E27FC236}">
                <a16:creationId xmlns:a16="http://schemas.microsoft.com/office/drawing/2014/main" id="{40C688D8-2864-0589-75E2-F67D081739F0}"/>
              </a:ext>
            </a:extLst>
          </p:cNvPr>
          <p:cNvPicPr>
            <a:picLocks noChangeAspect="1"/>
          </p:cNvPicPr>
          <p:nvPr/>
        </p:nvPicPr>
        <p:blipFill>
          <a:blip r:embed="rId3"/>
          <a:stretch>
            <a:fillRect/>
          </a:stretch>
        </p:blipFill>
        <p:spPr>
          <a:xfrm>
            <a:off x="4248497" y="456987"/>
            <a:ext cx="3695005" cy="2251215"/>
          </a:xfrm>
          <a:prstGeom prst="rect">
            <a:avLst/>
          </a:prstGeom>
        </p:spPr>
      </p:pic>
      <p:pic>
        <p:nvPicPr>
          <p:cNvPr id="6" name="Imagen 5">
            <a:extLst>
              <a:ext uri="{FF2B5EF4-FFF2-40B4-BE49-F238E27FC236}">
                <a16:creationId xmlns:a16="http://schemas.microsoft.com/office/drawing/2014/main" id="{3483AFBB-5A8F-FE38-F23A-F7F5D94609EE}"/>
              </a:ext>
            </a:extLst>
          </p:cNvPr>
          <p:cNvPicPr>
            <a:picLocks noChangeAspect="1"/>
          </p:cNvPicPr>
          <p:nvPr/>
        </p:nvPicPr>
        <p:blipFill>
          <a:blip r:embed="rId4"/>
          <a:stretch>
            <a:fillRect/>
          </a:stretch>
        </p:blipFill>
        <p:spPr>
          <a:xfrm>
            <a:off x="9334500" y="0"/>
            <a:ext cx="2857500" cy="3124200"/>
          </a:xfrm>
          <a:prstGeom prst="rect">
            <a:avLst/>
          </a:prstGeom>
        </p:spPr>
      </p:pic>
      <p:sp>
        <p:nvSpPr>
          <p:cNvPr id="7" name="CuadroTexto 6">
            <a:extLst>
              <a:ext uri="{FF2B5EF4-FFF2-40B4-BE49-F238E27FC236}">
                <a16:creationId xmlns:a16="http://schemas.microsoft.com/office/drawing/2014/main" id="{FBA82F39-F7D4-997D-B8BB-8973EF7B4051}"/>
              </a:ext>
            </a:extLst>
          </p:cNvPr>
          <p:cNvSpPr txBox="1"/>
          <p:nvPr/>
        </p:nvSpPr>
        <p:spPr>
          <a:xfrm>
            <a:off x="2270959" y="3270985"/>
            <a:ext cx="7650079" cy="369332"/>
          </a:xfrm>
          <a:prstGeom prst="rect">
            <a:avLst/>
          </a:prstGeom>
        </p:spPr>
        <p:txBody>
          <a:bodyPr wrap="square" rtlCol="0">
            <a:spAutoFit/>
          </a:bodyPr>
          <a:lstStyle/>
          <a:p>
            <a:pPr algn="ctr"/>
            <a:r>
              <a:rPr lang="es-ES" b="1" dirty="0">
                <a:solidFill>
                  <a:srgbClr val="FFC000"/>
                </a:solidFill>
              </a:rPr>
              <a:t>Muchas gracias por vuestra asistencia</a:t>
            </a:r>
            <a:endParaRPr lang="es-ES" dirty="0"/>
          </a:p>
        </p:txBody>
      </p:sp>
      <p:sp>
        <p:nvSpPr>
          <p:cNvPr id="8" name="CuadroTexto 7">
            <a:extLst>
              <a:ext uri="{FF2B5EF4-FFF2-40B4-BE49-F238E27FC236}">
                <a16:creationId xmlns:a16="http://schemas.microsoft.com/office/drawing/2014/main" id="{E38F9071-B2A7-032B-5B6F-41E88BDD46F2}"/>
              </a:ext>
            </a:extLst>
          </p:cNvPr>
          <p:cNvSpPr txBox="1"/>
          <p:nvPr/>
        </p:nvSpPr>
        <p:spPr>
          <a:xfrm>
            <a:off x="5132335" y="6231736"/>
            <a:ext cx="1927326" cy="338554"/>
          </a:xfrm>
          <a:prstGeom prst="rect">
            <a:avLst/>
          </a:prstGeom>
          <a:noFill/>
        </p:spPr>
        <p:txBody>
          <a:bodyPr wrap="square" rtlCol="0">
            <a:spAutoFit/>
          </a:bodyPr>
          <a:lstStyle/>
          <a:p>
            <a:pPr algn="ctr"/>
            <a:r>
              <a:rPr lang="es-ES" sz="1600" b="1" dirty="0" err="1">
                <a:solidFill>
                  <a:schemeClr val="tx1">
                    <a:lumMod val="85000"/>
                    <a:lumOff val="15000"/>
                  </a:schemeClr>
                </a:solidFill>
                <a:latin typeface="GE Inspira" panose="020F0603030400020203" pitchFamily="34" charset="0"/>
              </a:rPr>
              <a:t>www.ibertech.es</a:t>
            </a:r>
            <a:endParaRPr lang="es-ES" sz="1600" b="1" dirty="0">
              <a:solidFill>
                <a:schemeClr val="tx1">
                  <a:lumMod val="85000"/>
                  <a:lumOff val="15000"/>
                </a:schemeClr>
              </a:solidFill>
              <a:latin typeface="GE Inspira" panose="020F0603030400020203" pitchFamily="34" charset="0"/>
            </a:endParaRPr>
          </a:p>
        </p:txBody>
      </p:sp>
      <p:pic>
        <p:nvPicPr>
          <p:cNvPr id="9" name="Imagen 8">
            <a:extLst>
              <a:ext uri="{FF2B5EF4-FFF2-40B4-BE49-F238E27FC236}">
                <a16:creationId xmlns:a16="http://schemas.microsoft.com/office/drawing/2014/main" id="{C61D9654-9910-196D-4A3F-51D522153C43}"/>
              </a:ext>
            </a:extLst>
          </p:cNvPr>
          <p:cNvPicPr>
            <a:picLocks noChangeAspect="1"/>
          </p:cNvPicPr>
          <p:nvPr/>
        </p:nvPicPr>
        <p:blipFill>
          <a:blip r:embed="rId5"/>
          <a:stretch>
            <a:fillRect/>
          </a:stretch>
        </p:blipFill>
        <p:spPr>
          <a:xfrm>
            <a:off x="5320698" y="5765705"/>
            <a:ext cx="1503614" cy="385883"/>
          </a:xfrm>
          <a:prstGeom prst="rect">
            <a:avLst/>
          </a:prstGeom>
        </p:spPr>
      </p:pic>
    </p:spTree>
    <p:extLst>
      <p:ext uri="{BB962C8B-B14F-4D97-AF65-F5344CB8AC3E}">
        <p14:creationId xmlns:p14="http://schemas.microsoft.com/office/powerpoint/2010/main" val="4239372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9DB5082-B187-FB8E-ED22-97748298E6D9}"/>
              </a:ext>
            </a:extLst>
          </p:cNvPr>
          <p:cNvPicPr>
            <a:picLocks noChangeAspect="1"/>
          </p:cNvPicPr>
          <p:nvPr/>
        </p:nvPicPr>
        <p:blipFill>
          <a:blip r:embed="rId2"/>
          <a:stretch>
            <a:fillRect/>
          </a:stretch>
        </p:blipFill>
        <p:spPr>
          <a:xfrm>
            <a:off x="0" y="0"/>
            <a:ext cx="12192000" cy="6950813"/>
          </a:xfrm>
          <a:prstGeom prst="rect">
            <a:avLst/>
          </a:prstGeom>
        </p:spPr>
      </p:pic>
      <p:pic>
        <p:nvPicPr>
          <p:cNvPr id="9" name="Imagen 8">
            <a:extLst>
              <a:ext uri="{FF2B5EF4-FFF2-40B4-BE49-F238E27FC236}">
                <a16:creationId xmlns:a16="http://schemas.microsoft.com/office/drawing/2014/main" id="{21FEB701-779B-8168-061E-D9AB03E99FB2}"/>
              </a:ext>
            </a:extLst>
          </p:cNvPr>
          <p:cNvPicPr>
            <a:picLocks noChangeAspect="1"/>
          </p:cNvPicPr>
          <p:nvPr/>
        </p:nvPicPr>
        <p:blipFill>
          <a:blip r:embed="rId3"/>
          <a:stretch>
            <a:fillRect/>
          </a:stretch>
        </p:blipFill>
        <p:spPr>
          <a:xfrm>
            <a:off x="296843" y="204431"/>
            <a:ext cx="2047316" cy="1241659"/>
          </a:xfrm>
          <a:prstGeom prst="rect">
            <a:avLst/>
          </a:prstGeom>
        </p:spPr>
      </p:pic>
      <p:sp>
        <p:nvSpPr>
          <p:cNvPr id="10" name="CuadroTexto 9">
            <a:extLst>
              <a:ext uri="{FF2B5EF4-FFF2-40B4-BE49-F238E27FC236}">
                <a16:creationId xmlns:a16="http://schemas.microsoft.com/office/drawing/2014/main" id="{E56AA696-93F8-0455-8455-155320838DF3}"/>
              </a:ext>
            </a:extLst>
          </p:cNvPr>
          <p:cNvSpPr txBox="1"/>
          <p:nvPr/>
        </p:nvSpPr>
        <p:spPr>
          <a:xfrm>
            <a:off x="4454643" y="2563108"/>
            <a:ext cx="6204317" cy="784830"/>
          </a:xfrm>
          <a:prstGeom prst="rect">
            <a:avLst/>
          </a:prstGeom>
          <a:noFill/>
        </p:spPr>
        <p:txBody>
          <a:bodyPr wrap="square" rtlCol="0">
            <a:spAutoFit/>
          </a:bodyPr>
          <a:lstStyle/>
          <a:p>
            <a:pPr algn="r"/>
            <a:r>
              <a:rPr lang="es-ES" sz="4500" b="1" dirty="0">
                <a:solidFill>
                  <a:schemeClr val="tx1">
                    <a:lumMod val="85000"/>
                    <a:lumOff val="15000"/>
                  </a:schemeClr>
                </a:solidFill>
                <a:latin typeface="GE Inspira" panose="020F0603030400020203" pitchFamily="34" charset="0"/>
              </a:rPr>
              <a:t>PORTADILLA 1</a:t>
            </a:r>
          </a:p>
        </p:txBody>
      </p:sp>
      <p:sp>
        <p:nvSpPr>
          <p:cNvPr id="11" name="CuadroTexto 10">
            <a:extLst>
              <a:ext uri="{FF2B5EF4-FFF2-40B4-BE49-F238E27FC236}">
                <a16:creationId xmlns:a16="http://schemas.microsoft.com/office/drawing/2014/main" id="{3943FC6A-ABA6-2635-140A-78A37594ACAE}"/>
              </a:ext>
            </a:extLst>
          </p:cNvPr>
          <p:cNvSpPr txBox="1"/>
          <p:nvPr/>
        </p:nvSpPr>
        <p:spPr>
          <a:xfrm>
            <a:off x="7016816" y="3347938"/>
            <a:ext cx="3378907" cy="1292662"/>
          </a:xfrm>
          <a:prstGeom prst="rect">
            <a:avLst/>
          </a:prstGeom>
          <a:noFill/>
        </p:spPr>
        <p:txBody>
          <a:bodyPr wrap="square" rtlCol="0">
            <a:spAutoFit/>
          </a:bodyPr>
          <a:lstStyle/>
          <a:p>
            <a:pPr algn="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Lorem</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Ipsum</a:t>
            </a:r>
            <a:r>
              <a:rPr lang="es-ES" sz="1300" dirty="0">
                <a:solidFill>
                  <a:schemeClr val="tx1">
                    <a:lumMod val="75000"/>
                    <a:lumOff val="25000"/>
                  </a:schemeClr>
                </a:solidFill>
                <a:latin typeface="GE Inspira" panose="020F0603030400020203" pitchFamily="34" charset="0"/>
              </a:rPr>
              <a:t> has </a:t>
            </a:r>
            <a:r>
              <a:rPr lang="es-ES" sz="1300" dirty="0" err="1">
                <a:solidFill>
                  <a:schemeClr val="tx1">
                    <a:lumMod val="75000"/>
                    <a:lumOff val="25000"/>
                  </a:schemeClr>
                </a:solidFill>
                <a:latin typeface="GE Inspira" panose="020F0603030400020203" pitchFamily="34" charset="0"/>
              </a:rPr>
              <a:t>been</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the</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industry's</a:t>
            </a:r>
            <a:r>
              <a:rPr lang="es-ES" sz="1300" dirty="0">
                <a:solidFill>
                  <a:schemeClr val="tx1">
                    <a:lumMod val="75000"/>
                    <a:lumOff val="25000"/>
                  </a:schemeClr>
                </a:solidFill>
                <a:latin typeface="GE Inspira" panose="020F0603030400020203" pitchFamily="34" charset="0"/>
              </a:rPr>
              <a:t> standard </a:t>
            </a:r>
            <a:r>
              <a:rPr lang="es-ES" sz="1300" dirty="0" err="1">
                <a:solidFill>
                  <a:schemeClr val="tx1">
                    <a:lumMod val="75000"/>
                    <a:lumOff val="25000"/>
                  </a:schemeClr>
                </a:solidFill>
                <a:latin typeface="GE Inspira" panose="020F0603030400020203" pitchFamily="34" charset="0"/>
              </a:rPr>
              <a:t>dummy</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text</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ever</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since</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the</a:t>
            </a:r>
            <a:r>
              <a:rPr lang="es-ES" sz="1300" dirty="0">
                <a:solidFill>
                  <a:schemeClr val="tx1">
                    <a:lumMod val="75000"/>
                    <a:lumOff val="25000"/>
                  </a:schemeClr>
                </a:solidFill>
                <a:latin typeface="GE Inspira" panose="020F0603030400020203" pitchFamily="34" charset="0"/>
              </a:rPr>
              <a:t> 1500s, </a:t>
            </a:r>
            <a:r>
              <a:rPr lang="es-ES" sz="1300" dirty="0" err="1">
                <a:solidFill>
                  <a:schemeClr val="tx1">
                    <a:lumMod val="75000"/>
                    <a:lumOff val="25000"/>
                  </a:schemeClr>
                </a:solidFill>
                <a:latin typeface="GE Inspira" panose="020F0603030400020203" pitchFamily="34" charset="0"/>
              </a:rPr>
              <a:t>when</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an</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unknown</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printer</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took</a:t>
            </a:r>
            <a:r>
              <a:rPr lang="es-ES" sz="1300" dirty="0">
                <a:solidFill>
                  <a:schemeClr val="tx1">
                    <a:lumMod val="75000"/>
                    <a:lumOff val="25000"/>
                  </a:schemeClr>
                </a:solidFill>
                <a:latin typeface="GE Inspira" panose="020F0603030400020203" pitchFamily="34" charset="0"/>
              </a:rPr>
              <a:t> a </a:t>
            </a:r>
            <a:r>
              <a:rPr lang="es-ES" sz="1300" dirty="0" err="1">
                <a:solidFill>
                  <a:schemeClr val="tx1">
                    <a:lumMod val="75000"/>
                    <a:lumOff val="25000"/>
                  </a:schemeClr>
                </a:solidFill>
                <a:latin typeface="GE Inspira" panose="020F0603030400020203" pitchFamily="34" charset="0"/>
              </a:rPr>
              <a:t>galley</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of</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type</a:t>
            </a:r>
            <a:r>
              <a:rPr lang="es-ES" sz="1300" dirty="0">
                <a:solidFill>
                  <a:schemeClr val="tx1">
                    <a:lumMod val="75000"/>
                    <a:lumOff val="25000"/>
                  </a:schemeClr>
                </a:solidFill>
                <a:latin typeface="GE Inspira" panose="020F0603030400020203" pitchFamily="34" charset="0"/>
              </a:rPr>
              <a:t> and </a:t>
            </a:r>
            <a:r>
              <a:rPr lang="es-ES" sz="1300" dirty="0" err="1">
                <a:solidFill>
                  <a:schemeClr val="tx1">
                    <a:lumMod val="75000"/>
                    <a:lumOff val="25000"/>
                  </a:schemeClr>
                </a:solidFill>
                <a:latin typeface="GE Inspira" panose="020F0603030400020203" pitchFamily="34" charset="0"/>
              </a:rPr>
              <a:t>scrambled</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it</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to</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make</a:t>
            </a:r>
            <a:r>
              <a:rPr lang="es-ES" sz="1300" dirty="0">
                <a:solidFill>
                  <a:schemeClr val="tx1">
                    <a:lumMod val="75000"/>
                    <a:lumOff val="25000"/>
                  </a:schemeClr>
                </a:solidFill>
                <a:latin typeface="GE Inspira" panose="020F0603030400020203" pitchFamily="34" charset="0"/>
              </a:rPr>
              <a:t> a </a:t>
            </a:r>
            <a:r>
              <a:rPr lang="es-ES" sz="1300" dirty="0" err="1">
                <a:solidFill>
                  <a:schemeClr val="tx1">
                    <a:lumMod val="75000"/>
                    <a:lumOff val="25000"/>
                  </a:schemeClr>
                </a:solidFill>
                <a:latin typeface="GE Inspira" panose="020F0603030400020203" pitchFamily="34" charset="0"/>
              </a:rPr>
              <a:t>type</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specimen</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book</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It</a:t>
            </a:r>
            <a:r>
              <a:rPr lang="es-ES" sz="1300" dirty="0">
                <a:solidFill>
                  <a:schemeClr val="tx1">
                    <a:lumMod val="75000"/>
                    <a:lumOff val="25000"/>
                  </a:schemeClr>
                </a:solidFill>
                <a:latin typeface="GE Inspira" panose="020F0603030400020203" pitchFamily="34" charset="0"/>
              </a:rPr>
              <a:t> has </a:t>
            </a:r>
            <a:r>
              <a:rPr lang="es-ES" sz="1300" dirty="0" err="1">
                <a:solidFill>
                  <a:schemeClr val="tx1">
                    <a:lumMod val="75000"/>
                    <a:lumOff val="25000"/>
                  </a:schemeClr>
                </a:solidFill>
                <a:latin typeface="GE Inspira" panose="020F0603030400020203" pitchFamily="34" charset="0"/>
              </a:rPr>
              <a:t>survived</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not</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only</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five</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centuries</a:t>
            </a:r>
            <a:r>
              <a:rPr lang="es-ES" sz="1300" dirty="0">
                <a:solidFill>
                  <a:schemeClr val="tx1">
                    <a:lumMod val="75000"/>
                    <a:lumOff val="25000"/>
                  </a:schemeClr>
                </a:solidFill>
                <a:latin typeface="GE Inspira" panose="020F0603030400020203" pitchFamily="34" charset="0"/>
              </a:rPr>
              <a:t>.</a:t>
            </a:r>
          </a:p>
        </p:txBody>
      </p:sp>
    </p:spTree>
    <p:extLst>
      <p:ext uri="{BB962C8B-B14F-4D97-AF65-F5344CB8AC3E}">
        <p14:creationId xmlns:p14="http://schemas.microsoft.com/office/powerpoint/2010/main" val="28236487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9DB5082-B187-FB8E-ED22-97748298E6D9}"/>
              </a:ext>
            </a:extLst>
          </p:cNvPr>
          <p:cNvPicPr>
            <a:picLocks noChangeAspect="1"/>
          </p:cNvPicPr>
          <p:nvPr/>
        </p:nvPicPr>
        <p:blipFill>
          <a:blip r:embed="rId2"/>
          <a:stretch>
            <a:fillRect/>
          </a:stretch>
        </p:blipFill>
        <p:spPr>
          <a:xfrm>
            <a:off x="0" y="0"/>
            <a:ext cx="12192000" cy="6950813"/>
          </a:xfrm>
          <a:prstGeom prst="rect">
            <a:avLst/>
          </a:prstGeom>
        </p:spPr>
      </p:pic>
      <p:pic>
        <p:nvPicPr>
          <p:cNvPr id="9" name="Imagen 8">
            <a:extLst>
              <a:ext uri="{FF2B5EF4-FFF2-40B4-BE49-F238E27FC236}">
                <a16:creationId xmlns:a16="http://schemas.microsoft.com/office/drawing/2014/main" id="{21FEB701-779B-8168-061E-D9AB03E99FB2}"/>
              </a:ext>
            </a:extLst>
          </p:cNvPr>
          <p:cNvPicPr>
            <a:picLocks noChangeAspect="1"/>
          </p:cNvPicPr>
          <p:nvPr/>
        </p:nvPicPr>
        <p:blipFill>
          <a:blip r:embed="rId3"/>
          <a:stretch>
            <a:fillRect/>
          </a:stretch>
        </p:blipFill>
        <p:spPr>
          <a:xfrm>
            <a:off x="296843" y="204431"/>
            <a:ext cx="2047316" cy="1241659"/>
          </a:xfrm>
          <a:prstGeom prst="rect">
            <a:avLst/>
          </a:prstGeom>
        </p:spPr>
      </p:pic>
      <p:sp>
        <p:nvSpPr>
          <p:cNvPr id="10" name="CuadroTexto 9">
            <a:extLst>
              <a:ext uri="{FF2B5EF4-FFF2-40B4-BE49-F238E27FC236}">
                <a16:creationId xmlns:a16="http://schemas.microsoft.com/office/drawing/2014/main" id="{E56AA696-93F8-0455-8455-155320838DF3}"/>
              </a:ext>
            </a:extLst>
          </p:cNvPr>
          <p:cNvSpPr txBox="1"/>
          <p:nvPr/>
        </p:nvSpPr>
        <p:spPr>
          <a:xfrm>
            <a:off x="4454643" y="2563108"/>
            <a:ext cx="6204317" cy="784830"/>
          </a:xfrm>
          <a:prstGeom prst="rect">
            <a:avLst/>
          </a:prstGeom>
          <a:noFill/>
        </p:spPr>
        <p:txBody>
          <a:bodyPr wrap="square" rtlCol="0">
            <a:spAutoFit/>
          </a:bodyPr>
          <a:lstStyle/>
          <a:p>
            <a:pPr algn="r"/>
            <a:r>
              <a:rPr lang="es-ES" sz="4500" b="1" dirty="0">
                <a:solidFill>
                  <a:schemeClr val="tx1">
                    <a:lumMod val="85000"/>
                    <a:lumOff val="15000"/>
                  </a:schemeClr>
                </a:solidFill>
                <a:latin typeface="GE Inspira" panose="020F0603030400020203" pitchFamily="34" charset="0"/>
              </a:rPr>
              <a:t>PORTADILLA 1</a:t>
            </a:r>
          </a:p>
        </p:txBody>
      </p:sp>
      <p:sp>
        <p:nvSpPr>
          <p:cNvPr id="11" name="CuadroTexto 10">
            <a:extLst>
              <a:ext uri="{FF2B5EF4-FFF2-40B4-BE49-F238E27FC236}">
                <a16:creationId xmlns:a16="http://schemas.microsoft.com/office/drawing/2014/main" id="{3943FC6A-ABA6-2635-140A-78A37594ACAE}"/>
              </a:ext>
            </a:extLst>
          </p:cNvPr>
          <p:cNvSpPr txBox="1"/>
          <p:nvPr/>
        </p:nvSpPr>
        <p:spPr>
          <a:xfrm>
            <a:off x="7016816" y="3347938"/>
            <a:ext cx="3378907" cy="1292662"/>
          </a:xfrm>
          <a:prstGeom prst="rect">
            <a:avLst/>
          </a:prstGeom>
          <a:noFill/>
        </p:spPr>
        <p:txBody>
          <a:bodyPr wrap="square" rtlCol="0">
            <a:spAutoFit/>
          </a:bodyPr>
          <a:lstStyle/>
          <a:p>
            <a:pPr algn="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Lorem</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Ipsum</a:t>
            </a:r>
            <a:r>
              <a:rPr lang="es-ES" sz="1300" dirty="0">
                <a:solidFill>
                  <a:schemeClr val="tx1">
                    <a:lumMod val="75000"/>
                    <a:lumOff val="25000"/>
                  </a:schemeClr>
                </a:solidFill>
                <a:latin typeface="GE Inspira" panose="020F0603030400020203" pitchFamily="34" charset="0"/>
              </a:rPr>
              <a:t> has </a:t>
            </a:r>
            <a:r>
              <a:rPr lang="es-ES" sz="1300" dirty="0" err="1">
                <a:solidFill>
                  <a:schemeClr val="tx1">
                    <a:lumMod val="75000"/>
                    <a:lumOff val="25000"/>
                  </a:schemeClr>
                </a:solidFill>
                <a:latin typeface="GE Inspira" panose="020F0603030400020203" pitchFamily="34" charset="0"/>
              </a:rPr>
              <a:t>been</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the</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industry's</a:t>
            </a:r>
            <a:r>
              <a:rPr lang="es-ES" sz="1300" dirty="0">
                <a:solidFill>
                  <a:schemeClr val="tx1">
                    <a:lumMod val="75000"/>
                    <a:lumOff val="25000"/>
                  </a:schemeClr>
                </a:solidFill>
                <a:latin typeface="GE Inspira" panose="020F0603030400020203" pitchFamily="34" charset="0"/>
              </a:rPr>
              <a:t> standard </a:t>
            </a:r>
            <a:r>
              <a:rPr lang="es-ES" sz="1300" dirty="0" err="1">
                <a:solidFill>
                  <a:schemeClr val="tx1">
                    <a:lumMod val="75000"/>
                    <a:lumOff val="25000"/>
                  </a:schemeClr>
                </a:solidFill>
                <a:latin typeface="GE Inspira" panose="020F0603030400020203" pitchFamily="34" charset="0"/>
              </a:rPr>
              <a:t>dummy</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text</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ever</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since</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the</a:t>
            </a:r>
            <a:r>
              <a:rPr lang="es-ES" sz="1300" dirty="0">
                <a:solidFill>
                  <a:schemeClr val="tx1">
                    <a:lumMod val="75000"/>
                    <a:lumOff val="25000"/>
                  </a:schemeClr>
                </a:solidFill>
                <a:latin typeface="GE Inspira" panose="020F0603030400020203" pitchFamily="34" charset="0"/>
              </a:rPr>
              <a:t> 1500s, </a:t>
            </a:r>
            <a:r>
              <a:rPr lang="es-ES" sz="1300" dirty="0" err="1">
                <a:solidFill>
                  <a:schemeClr val="tx1">
                    <a:lumMod val="75000"/>
                    <a:lumOff val="25000"/>
                  </a:schemeClr>
                </a:solidFill>
                <a:latin typeface="GE Inspira" panose="020F0603030400020203" pitchFamily="34" charset="0"/>
              </a:rPr>
              <a:t>when</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an</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unknown</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printer</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took</a:t>
            </a:r>
            <a:r>
              <a:rPr lang="es-ES" sz="1300" dirty="0">
                <a:solidFill>
                  <a:schemeClr val="tx1">
                    <a:lumMod val="75000"/>
                    <a:lumOff val="25000"/>
                  </a:schemeClr>
                </a:solidFill>
                <a:latin typeface="GE Inspira" panose="020F0603030400020203" pitchFamily="34" charset="0"/>
              </a:rPr>
              <a:t> a </a:t>
            </a:r>
            <a:r>
              <a:rPr lang="es-ES" sz="1300" dirty="0" err="1">
                <a:solidFill>
                  <a:schemeClr val="tx1">
                    <a:lumMod val="75000"/>
                    <a:lumOff val="25000"/>
                  </a:schemeClr>
                </a:solidFill>
                <a:latin typeface="GE Inspira" panose="020F0603030400020203" pitchFamily="34" charset="0"/>
              </a:rPr>
              <a:t>galley</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of</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type</a:t>
            </a:r>
            <a:r>
              <a:rPr lang="es-ES" sz="1300" dirty="0">
                <a:solidFill>
                  <a:schemeClr val="tx1">
                    <a:lumMod val="75000"/>
                    <a:lumOff val="25000"/>
                  </a:schemeClr>
                </a:solidFill>
                <a:latin typeface="GE Inspira" panose="020F0603030400020203" pitchFamily="34" charset="0"/>
              </a:rPr>
              <a:t> and </a:t>
            </a:r>
            <a:r>
              <a:rPr lang="es-ES" sz="1300" dirty="0" err="1">
                <a:solidFill>
                  <a:schemeClr val="tx1">
                    <a:lumMod val="75000"/>
                    <a:lumOff val="25000"/>
                  </a:schemeClr>
                </a:solidFill>
                <a:latin typeface="GE Inspira" panose="020F0603030400020203" pitchFamily="34" charset="0"/>
              </a:rPr>
              <a:t>scrambled</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it</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to</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make</a:t>
            </a:r>
            <a:r>
              <a:rPr lang="es-ES" sz="1300" dirty="0">
                <a:solidFill>
                  <a:schemeClr val="tx1">
                    <a:lumMod val="75000"/>
                    <a:lumOff val="25000"/>
                  </a:schemeClr>
                </a:solidFill>
                <a:latin typeface="GE Inspira" panose="020F0603030400020203" pitchFamily="34" charset="0"/>
              </a:rPr>
              <a:t> a </a:t>
            </a:r>
            <a:r>
              <a:rPr lang="es-ES" sz="1300" dirty="0" err="1">
                <a:solidFill>
                  <a:schemeClr val="tx1">
                    <a:lumMod val="75000"/>
                    <a:lumOff val="25000"/>
                  </a:schemeClr>
                </a:solidFill>
                <a:latin typeface="GE Inspira" panose="020F0603030400020203" pitchFamily="34" charset="0"/>
              </a:rPr>
              <a:t>type</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specimen</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book</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It</a:t>
            </a:r>
            <a:r>
              <a:rPr lang="es-ES" sz="1300" dirty="0">
                <a:solidFill>
                  <a:schemeClr val="tx1">
                    <a:lumMod val="75000"/>
                    <a:lumOff val="25000"/>
                  </a:schemeClr>
                </a:solidFill>
                <a:latin typeface="GE Inspira" panose="020F0603030400020203" pitchFamily="34" charset="0"/>
              </a:rPr>
              <a:t> has </a:t>
            </a:r>
            <a:r>
              <a:rPr lang="es-ES" sz="1300" dirty="0" err="1">
                <a:solidFill>
                  <a:schemeClr val="tx1">
                    <a:lumMod val="75000"/>
                    <a:lumOff val="25000"/>
                  </a:schemeClr>
                </a:solidFill>
                <a:latin typeface="GE Inspira" panose="020F0603030400020203" pitchFamily="34" charset="0"/>
              </a:rPr>
              <a:t>survived</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not</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only</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five</a:t>
            </a:r>
            <a:r>
              <a:rPr lang="es-ES" sz="1300" dirty="0">
                <a:solidFill>
                  <a:schemeClr val="tx1">
                    <a:lumMod val="75000"/>
                    <a:lumOff val="25000"/>
                  </a:schemeClr>
                </a:solidFill>
                <a:latin typeface="GE Inspira" panose="020F0603030400020203" pitchFamily="34" charset="0"/>
              </a:rPr>
              <a:t> </a:t>
            </a:r>
            <a:r>
              <a:rPr lang="es-ES" sz="1300" dirty="0" err="1">
                <a:solidFill>
                  <a:schemeClr val="tx1">
                    <a:lumMod val="75000"/>
                    <a:lumOff val="25000"/>
                  </a:schemeClr>
                </a:solidFill>
                <a:latin typeface="GE Inspira" panose="020F0603030400020203" pitchFamily="34" charset="0"/>
              </a:rPr>
              <a:t>centuries</a:t>
            </a:r>
            <a:r>
              <a:rPr lang="es-ES" sz="1300" dirty="0">
                <a:solidFill>
                  <a:schemeClr val="tx1">
                    <a:lumMod val="75000"/>
                    <a:lumOff val="25000"/>
                  </a:schemeClr>
                </a:solidFill>
                <a:latin typeface="GE Inspira" panose="020F0603030400020203" pitchFamily="34" charset="0"/>
              </a:rPr>
              <a:t>.</a:t>
            </a:r>
          </a:p>
        </p:txBody>
      </p:sp>
    </p:spTree>
    <p:extLst>
      <p:ext uri="{BB962C8B-B14F-4D97-AF65-F5344CB8AC3E}">
        <p14:creationId xmlns:p14="http://schemas.microsoft.com/office/powerpoint/2010/main" val="7698316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rtl="0" fontAlgn="base">
          <a:lnSpc>
            <a:spcPct val="150000"/>
          </a:lnSpc>
          <a:defRPr sz="1200" b="1" i="0" u="none" strike="noStrike" dirty="0" smtClean="0">
            <a:solidFill>
              <a:srgbClr val="2D77B1"/>
            </a:solidFill>
            <a:effectLst/>
            <a:latin typeface="Montserrat" panose="00000500000000000000"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546a30eb-5655-45da-a96d-d8af0f94f29e">
      <Terms xmlns="http://schemas.microsoft.com/office/infopath/2007/PartnerControls"/>
    </lcf76f155ced4ddcb4097134ff3c332f>
    <TaxCatchAll xmlns="b4b9ea48-cdbf-4fa0-b3a5-cf6c2ccee581"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3F42503EF3DBF743A2E188E81038BEF0" ma:contentTypeVersion="12" ma:contentTypeDescription="Crear nuevo documento." ma:contentTypeScope="" ma:versionID="2d3d92ee0b6527ba3ada5769aae7f3a6">
  <xsd:schema xmlns:xsd="http://www.w3.org/2001/XMLSchema" xmlns:xs="http://www.w3.org/2001/XMLSchema" xmlns:p="http://schemas.microsoft.com/office/2006/metadata/properties" xmlns:ns2="546a30eb-5655-45da-a96d-d8af0f94f29e" xmlns:ns3="b4b9ea48-cdbf-4fa0-b3a5-cf6c2ccee581" targetNamespace="http://schemas.microsoft.com/office/2006/metadata/properties" ma:root="true" ma:fieldsID="18bdb87f5ddd4720313454db234c8db1" ns2:_="" ns3:_="">
    <xsd:import namespace="546a30eb-5655-45da-a96d-d8af0f94f29e"/>
    <xsd:import namespace="b4b9ea48-cdbf-4fa0-b3a5-cf6c2ccee58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46a30eb-5655-45da-a96d-d8af0f94f29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Etiquetas de imagen" ma:readOnly="false" ma:fieldId="{5cf76f15-5ced-4ddc-b409-7134ff3c332f}" ma:taxonomyMulti="true" ma:sspId="2f6d729a-a73e-4bc6-b66b-7522a3ccdcfd"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4b9ea48-cdbf-4fa0-b3a5-cf6c2ccee581"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element name="TaxCatchAll" ma:index="14" nillable="true" ma:displayName="Taxonomy Catch All Column" ma:hidden="true" ma:list="{ca7a9846-ede5-4758-a9a6-fcca19320ca0}" ma:internalName="TaxCatchAll" ma:showField="CatchAllData" ma:web="b4b9ea48-cdbf-4fa0-b3a5-cf6c2ccee58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58DC3B-FB9A-4A95-A8DF-464C3B3C167D}">
  <ds:schemaRefs>
    <ds:schemaRef ds:uri="546a30eb-5655-45da-a96d-d8af0f94f29e"/>
    <ds:schemaRef ds:uri="http://schemas.microsoft.com/office/2006/documentManagement/types"/>
    <ds:schemaRef ds:uri="http://purl.org/dc/dcmitype/"/>
    <ds:schemaRef ds:uri="http://purl.org/dc/elements/1.1/"/>
    <ds:schemaRef ds:uri="http://purl.org/dc/terms/"/>
    <ds:schemaRef ds:uri="http://schemas.microsoft.com/office/infopath/2007/PartnerControls"/>
    <ds:schemaRef ds:uri="http://schemas.openxmlformats.org/package/2006/metadata/core-properties"/>
    <ds:schemaRef ds:uri="b4b9ea48-cdbf-4fa0-b3a5-cf6c2ccee58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69DA5C71-E521-4EF0-A1E6-44C6411E649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46a30eb-5655-45da-a96d-d8af0f94f29e"/>
    <ds:schemaRef ds:uri="b4b9ea48-cdbf-4fa0-b3a5-cf6c2ccee58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E6CB17B-BE80-43D8-98C9-E72F058DB79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9191</TotalTime>
  <Words>3855</Words>
  <Application>Microsoft Macintosh PowerPoint</Application>
  <PresentationFormat>Panorámica</PresentationFormat>
  <Paragraphs>1225</Paragraphs>
  <Slides>78</Slides>
  <Notes>68</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78</vt:i4>
      </vt:variant>
    </vt:vector>
  </HeadingPairs>
  <TitlesOfParts>
    <vt:vector size="84" baseType="lpstr">
      <vt:lpstr>Arial</vt:lpstr>
      <vt:lpstr>Calibri</vt:lpstr>
      <vt:lpstr>Calibri Light</vt:lpstr>
      <vt:lpstr>GE Inspira</vt:lpstr>
      <vt:lpstr>Montserrat</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  </vt:lpstr>
      <vt:lpstr>Qué es un microservicio?  </vt:lpstr>
      <vt:lpstr>Qué es un microservicio?  </vt:lpstr>
      <vt:lpstr>Arquitectura monolítica vs Arquitectura microservicios  </vt:lpstr>
      <vt:lpstr>Tendencia en el desarrollo  </vt:lpstr>
      <vt:lpstr>Características de los Microservicios  </vt:lpstr>
      <vt:lpstr>Arquitectura microservicios  </vt:lpstr>
      <vt:lpstr>Arquitectura microservicios  </vt:lpstr>
      <vt:lpstr>Características de los microservicios  </vt:lpstr>
      <vt:lpstr>Características de los microservicios  </vt:lpstr>
      <vt:lpstr>Ventajas de los microservicios  </vt:lpstr>
      <vt:lpstr>Ventajas de los microservicios  </vt:lpstr>
      <vt:lpstr>Buenas prácticas de diseño  </vt:lpstr>
      <vt:lpstr>Quien los utiliza?  </vt:lpstr>
      <vt:lpstr>Componentes de la arquitectura  </vt:lpstr>
      <vt:lpstr>  </vt:lpstr>
      <vt:lpstr>Que es Spring Boot?  </vt:lpstr>
      <vt:lpstr>Configuración del pom  </vt:lpstr>
      <vt:lpstr>Principales anotaciones  </vt:lpstr>
      <vt:lpstr>Clase principal  </vt:lpstr>
      <vt:lpstr>  </vt:lpstr>
      <vt:lpstr>Creando RESTfull Web Service  </vt:lpstr>
      <vt:lpstr>Creando RESTfull Web Service  </vt:lpstr>
      <vt:lpstr>Creando RESTfull Web Service  </vt:lpstr>
      <vt:lpstr>Creando RESTfull Web Service  </vt:lpstr>
      <vt:lpstr>Creando RESTfull Web Service  </vt:lpstr>
      <vt:lpstr>Creando RESTfull Web Service  </vt:lpstr>
      <vt:lpstr>  </vt:lpstr>
      <vt:lpstr>Consumiendo RESTfull Web Service  </vt:lpstr>
      <vt:lpstr>Consumiendo RESTfull Web Service  </vt:lpstr>
      <vt:lpstr>  </vt:lpstr>
      <vt:lpstr>Acceso a datos con JPA  </vt:lpstr>
      <vt:lpstr>Acceso a datos con JPA  </vt:lpstr>
      <vt:lpstr>Acceso a datos con JPA  </vt:lpstr>
      <vt:lpstr>Acceso a datos con JPA  </vt:lpstr>
      <vt:lpstr>Acceso a datos con JPA  </vt:lpstr>
      <vt:lpstr>Acceso a datos con JPA  </vt:lpstr>
      <vt:lpstr>  </vt:lpstr>
      <vt:lpstr>Acceso a datos con MongoDB  </vt:lpstr>
      <vt:lpstr>Acceso a datos con MongoDB  </vt:lpstr>
      <vt:lpstr>Acceso a datos con MongoDB  </vt:lpstr>
      <vt:lpstr>Acceso a datos con MongoDB  </vt:lpstr>
      <vt:lpstr>Acceso a datos con MongoDB  </vt:lpstr>
      <vt:lpstr>Acceso a datos con MongoDB  </vt:lpstr>
      <vt:lpstr>Acceso a datos con MongoDB  </vt:lpstr>
      <vt:lpstr>Acceso a datos con MongoDB  </vt:lpstr>
      <vt:lpstr>  </vt:lpstr>
      <vt:lpstr>Consulta entre servicios  </vt:lpstr>
      <vt:lpstr>Consulta entre servicios  </vt:lpstr>
      <vt:lpstr>  </vt:lpstr>
      <vt:lpstr>Ribbon  </vt:lpstr>
      <vt:lpstr>Ribbon  </vt:lpstr>
      <vt:lpstr>  </vt:lpstr>
      <vt:lpstr>Eureka Netflix  </vt:lpstr>
      <vt:lpstr>Eureka Netflix  </vt:lpstr>
      <vt:lpstr>Eureka Netflix  </vt:lpstr>
      <vt:lpstr>  </vt:lpstr>
      <vt:lpstr>Hystrix  </vt:lpstr>
      <vt:lpstr>Resilience4J  </vt:lpstr>
      <vt:lpstr>Resilience4J  </vt:lpstr>
      <vt:lpstr>Resilience4J  </vt:lpstr>
      <vt:lpstr>  </vt:lpstr>
      <vt:lpstr>Zuul  </vt:lpstr>
      <vt:lpstr>Spring Cloud Gateway  </vt:lpstr>
      <vt:lpstr>  </vt:lpstr>
      <vt:lpstr>Spring Cloud Config Server  </vt:lpstr>
      <vt:lpstr>Spring Cloud Config Server  </vt:lpstr>
      <vt:lpstr>DOCUMENTACION  </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 ALBERTO GALVEZ LOPEZ</dc:creator>
  <cp:lastModifiedBy>Microsoft Office User</cp:lastModifiedBy>
  <cp:revision>577</cp:revision>
  <dcterms:created xsi:type="dcterms:W3CDTF">2020-11-10T22:08:11Z</dcterms:created>
  <dcterms:modified xsi:type="dcterms:W3CDTF">2025-07-02T14:19:36Z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0x0101003F42503EF3DBF743A2E188E81038BEF0</vt:lpwstr>
  </property>
  <property fmtid="{D5CDD505-2E9C-101B-9397-08002B2CF9AE}" pid="3" name="MediaServiceImageTags">
    <vt:lpwstr/>
  </property>
</Properties>
</file>